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37"/>
  </p:notesMasterIdLst>
  <p:sldIdLst>
    <p:sldId id="263" r:id="rId2"/>
    <p:sldId id="365" r:id="rId3"/>
    <p:sldId id="421" r:id="rId4"/>
    <p:sldId id="422" r:id="rId5"/>
    <p:sldId id="407" r:id="rId6"/>
    <p:sldId id="428" r:id="rId7"/>
    <p:sldId id="430" r:id="rId8"/>
    <p:sldId id="404" r:id="rId9"/>
    <p:sldId id="423" r:id="rId10"/>
    <p:sldId id="389" r:id="rId11"/>
    <p:sldId id="390" r:id="rId12"/>
    <p:sldId id="403" r:id="rId13"/>
    <p:sldId id="420" r:id="rId14"/>
    <p:sldId id="432" r:id="rId15"/>
    <p:sldId id="433" r:id="rId16"/>
    <p:sldId id="424" r:id="rId17"/>
    <p:sldId id="425" r:id="rId18"/>
    <p:sldId id="426" r:id="rId19"/>
    <p:sldId id="336" r:id="rId20"/>
    <p:sldId id="405" r:id="rId21"/>
    <p:sldId id="419" r:id="rId22"/>
    <p:sldId id="379" r:id="rId23"/>
    <p:sldId id="408" r:id="rId24"/>
    <p:sldId id="427" r:id="rId25"/>
    <p:sldId id="409" r:id="rId26"/>
    <p:sldId id="410" r:id="rId27"/>
    <p:sldId id="412" r:id="rId28"/>
    <p:sldId id="413" r:id="rId29"/>
    <p:sldId id="414" r:id="rId30"/>
    <p:sldId id="415" r:id="rId31"/>
    <p:sldId id="416" r:id="rId32"/>
    <p:sldId id="431" r:id="rId33"/>
    <p:sldId id="406" r:id="rId34"/>
    <p:sldId id="362" r:id="rId35"/>
    <p:sldId id="294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7" autoAdjust="0"/>
    <p:restoredTop sz="94777" autoAdjust="0"/>
  </p:normalViewPr>
  <p:slideViewPr>
    <p:cSldViewPr>
      <p:cViewPr varScale="1">
        <p:scale>
          <a:sx n="61" d="100"/>
          <a:sy n="61" d="100"/>
        </p:scale>
        <p:origin x="1302" y="72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6AA5D5A-343A-4C1A-BC9D-610EC8B80F49}" type="datetime1">
              <a:rPr lang="ko-KR" altLang="en-US"/>
              <a:pPr lvl="0">
                <a:defRPr/>
              </a:pPr>
              <a:t>2021-11-03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BFD85EE-51FF-49B2-AE4A-EF643293EA7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BFD85EE-51FF-49B2-AE4A-EF643293EA7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BFD85EE-51FF-49B2-AE4A-EF643293EA7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BFD85EE-51FF-49B2-AE4A-EF643293EA7A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BFD85EE-51FF-49B2-AE4A-EF643293EA7A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BFD85EE-51FF-49B2-AE4A-EF643293EA7A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4893" y="3566649"/>
            <a:ext cx="4174213" cy="722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음성인식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(STT)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기반 엘리베이터 연동 앱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(Elevator App for Blind)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68E7264-5D59-44D1-B37D-FA6DDD2F73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4362"/>
            <a:ext cx="2503688" cy="6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사용자 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684" y="1331476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/>
              <a:t>메인화면</a:t>
            </a:r>
          </a:p>
        </p:txBody>
      </p:sp>
      <p:graphicFrame>
        <p:nvGraphicFramePr>
          <p:cNvPr id="14" name="표 6"/>
          <p:cNvGraphicFramePr>
            <a:graphicFrameLocks noGrp="1"/>
          </p:cNvGraphicFramePr>
          <p:nvPr/>
        </p:nvGraphicFramePr>
        <p:xfrm>
          <a:off x="6084168" y="2736374"/>
          <a:ext cx="2520280" cy="24646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972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남색 배경 클릭 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400"/>
                        <a:t>-&gt; </a:t>
                      </a:r>
                      <a:r>
                        <a:rPr lang="ko-KR" altLang="en-US" sz="1400"/>
                        <a:t>층 음성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727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하단 바 왼쪽부분 색상으로 혼잡도 알림 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초록</a:t>
                      </a:r>
                      <a:r>
                        <a:rPr lang="en-US" altLang="ko-KR" sz="1400"/>
                        <a:t>:</a:t>
                      </a:r>
                      <a:r>
                        <a:rPr lang="ko-KR" altLang="en-US" sz="1400"/>
                        <a:t>원활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노랑</a:t>
                      </a:r>
                      <a:r>
                        <a:rPr lang="en-US" altLang="ko-KR" sz="1400"/>
                        <a:t>:</a:t>
                      </a:r>
                      <a:r>
                        <a:rPr lang="ko-KR" altLang="en-US" sz="1400"/>
                        <a:t>보통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빨간색</a:t>
                      </a:r>
                      <a:r>
                        <a:rPr lang="en-US" altLang="ko-KR" sz="1400"/>
                        <a:t>:</a:t>
                      </a:r>
                      <a:r>
                        <a:rPr lang="ko-KR" altLang="en-US" sz="1400"/>
                        <a:t>혼잡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어두운 빨강색</a:t>
                      </a:r>
                      <a:r>
                        <a:rPr lang="en-US" altLang="ko-KR" sz="1400"/>
                        <a:t>:</a:t>
                      </a:r>
                      <a:r>
                        <a:rPr lang="ko-KR" altLang="en-US" sz="1400"/>
                        <a:t>정원 초과</a:t>
                      </a:r>
                      <a:r>
                        <a:rPr lang="en-US" altLang="ko-KR" sz="1400"/>
                        <a:t>)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/>
                        <a:t>혼잡도 알림 부분 클릭 시 음성 안내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94711" y="6415256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5045" y="1673056"/>
            <a:ext cx="2526754" cy="48522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69FE4B-A7C2-B741-8E9B-3CF9CFFCCB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583" y="1665939"/>
            <a:ext cx="2271489" cy="4797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사용자 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181" y="1268760"/>
            <a:ext cx="32047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/>
              <a:t>메인화면 </a:t>
            </a:r>
            <a:r>
              <a:rPr lang="en-US" altLang="ko-KR" b="1"/>
              <a:t>&gt; </a:t>
            </a:r>
            <a:r>
              <a:rPr lang="ko-KR" altLang="en-US" b="1"/>
              <a:t>층수 입력</a:t>
            </a:r>
            <a:r>
              <a:rPr lang="en-US" altLang="ko-KR" b="1"/>
              <a:t>(</a:t>
            </a:r>
            <a:r>
              <a:rPr lang="ko-KR" altLang="en-US" b="1"/>
              <a:t>음성</a:t>
            </a:r>
            <a:r>
              <a:rPr lang="en-US" altLang="ko-KR" b="1"/>
              <a:t>) </a:t>
            </a:r>
            <a:r>
              <a:rPr lang="ko-KR" altLang="en-US" b="1"/>
              <a:t> </a:t>
            </a:r>
          </a:p>
        </p:txBody>
      </p:sp>
      <p:graphicFrame>
        <p:nvGraphicFramePr>
          <p:cNvPr id="15" name="표 6"/>
          <p:cNvGraphicFramePr>
            <a:graphicFrameLocks noGrp="1"/>
          </p:cNvGraphicFramePr>
          <p:nvPr/>
        </p:nvGraphicFramePr>
        <p:xfrm>
          <a:off x="6084168" y="3284984"/>
          <a:ext cx="2520280" cy="17594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972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층수 입력 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음성</a:t>
                      </a:r>
                      <a:r>
                        <a:rPr lang="en-US" altLang="ko-KR" sz="1400"/>
                        <a:t>)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400"/>
                        <a:t>: </a:t>
                      </a:r>
                      <a:r>
                        <a:rPr lang="ko-KR" altLang="en-US" sz="1400"/>
                        <a:t>층수 말하기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72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입력된 층 수 텍스트로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94711" y="6415256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1520" y="1686732"/>
            <a:ext cx="2592288" cy="498262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48583" y="1700807"/>
            <a:ext cx="2775544" cy="4968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사용자 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1340768"/>
            <a:ext cx="36054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/>
              <a:t>메인화면 </a:t>
            </a:r>
            <a:r>
              <a:rPr lang="en-US" altLang="ko-KR" b="1"/>
              <a:t>&gt; </a:t>
            </a:r>
            <a:r>
              <a:rPr lang="ko-KR" altLang="en-US" b="1"/>
              <a:t>직접입력 </a:t>
            </a:r>
            <a:r>
              <a:rPr lang="en-US" altLang="ko-KR" b="1"/>
              <a:t>&gt; </a:t>
            </a:r>
            <a:r>
              <a:rPr lang="ko-KR" altLang="en-US" b="1"/>
              <a:t>층수입력</a:t>
            </a:r>
          </a:p>
        </p:txBody>
      </p:sp>
      <p:graphicFrame>
        <p:nvGraphicFramePr>
          <p:cNvPr id="14" name="표 6"/>
          <p:cNvGraphicFramePr>
            <a:graphicFrameLocks noGrp="1"/>
          </p:cNvGraphicFramePr>
          <p:nvPr/>
        </p:nvGraphicFramePr>
        <p:xfrm>
          <a:off x="6156176" y="2780928"/>
          <a:ext cx="2526336" cy="24646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4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972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층수 입력 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텍스트</a:t>
                      </a:r>
                      <a:r>
                        <a:rPr lang="en-US" altLang="ko-KR" sz="1400"/>
                        <a:t>)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400"/>
                        <a:t>: </a:t>
                      </a:r>
                      <a:r>
                        <a:rPr lang="ko-KR" altLang="en-US" sz="1400"/>
                        <a:t>숫자만 입력</a:t>
                      </a:r>
                    </a:p>
                    <a:p>
                      <a:pPr latinLnBrk="1">
                        <a:defRPr/>
                      </a:pP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727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확인 클릭 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400"/>
                        <a:t>-&gt; </a:t>
                      </a:r>
                      <a:r>
                        <a:rPr lang="ko-KR" altLang="en-US" sz="1400"/>
                        <a:t>입력한 층 수로 엘리베이터 제어 및 앱의 메인화면으로 이동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/>
                        <a:t>확인 </a:t>
                      </a:r>
                      <a:r>
                        <a:rPr lang="en-US" altLang="ko-KR" sz="1400"/>
                        <a:t>: </a:t>
                      </a:r>
                      <a:r>
                        <a:rPr lang="ko-KR" altLang="en-US" sz="1400"/>
                        <a:t>층수 입력 완료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엘리베이터 작동 </a:t>
                      </a:r>
                    </a:p>
                    <a:p>
                      <a:pPr latinLnBrk="1">
                        <a:defRPr/>
                      </a:pP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994711" y="6415256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56235" y="1772816"/>
            <a:ext cx="2755924" cy="482453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3528" y="1772816"/>
            <a:ext cx="2736304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사용자 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1340768"/>
            <a:ext cx="26010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/>
              <a:t>메인화면 </a:t>
            </a:r>
            <a:r>
              <a:rPr lang="en-US" altLang="ko-KR" b="1"/>
              <a:t>&gt; </a:t>
            </a:r>
            <a:r>
              <a:rPr lang="ko-KR" altLang="en-US" b="1"/>
              <a:t>음성설명서</a:t>
            </a:r>
          </a:p>
        </p:txBody>
      </p:sp>
      <p:graphicFrame>
        <p:nvGraphicFramePr>
          <p:cNvPr id="14" name="표 6"/>
          <p:cNvGraphicFramePr>
            <a:graphicFrameLocks noGrp="1"/>
          </p:cNvGraphicFramePr>
          <p:nvPr/>
        </p:nvGraphicFramePr>
        <p:xfrm>
          <a:off x="6156176" y="2780928"/>
          <a:ext cx="2520280" cy="2347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972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음성 설명서의 각 번호별 설명 내용 음성으로 사전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727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각 번호 음성 입력 후 해당 번호에 해당하는 자세한 앱 기능 설명서 음성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994711" y="6415256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1520" y="1683568"/>
            <a:ext cx="2664296" cy="491378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31840" y="1683568"/>
            <a:ext cx="2880320" cy="4913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 err="1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</a:t>
            </a:r>
            <a:r>
              <a:rPr kumimoji="0" lang="ko-KR" altLang="en-US" sz="1700" b="1" i="0" u="none" strike="noStrike" kern="120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dirty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94711" y="6415256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F633870E-2EB6-4657-83FF-310C6CBCC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359151"/>
              </p:ext>
            </p:extLst>
          </p:nvPr>
        </p:nvGraphicFramePr>
        <p:xfrm>
          <a:off x="725290" y="1876020"/>
          <a:ext cx="7848872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5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471"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guide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4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/>
                        <a:t>id</a:t>
                      </a:r>
                      <a:endParaRPr lang="ko-KR" altLang="en-US" b="1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/>
                        <a:t>title</a:t>
                      </a:r>
                      <a:endParaRPr lang="ko-KR" altLang="en-US" b="1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dirty="0"/>
                        <a:t>content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/>
                        <a:t>음성입력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/>
                        <a:t>음성입력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안내입니다</a:t>
                      </a:r>
                      <a:r>
                        <a:rPr lang="en-US" altLang="ko-KR" sz="1500" dirty="0"/>
                        <a:t>. </a:t>
                      </a:r>
                      <a:r>
                        <a:rPr lang="ko-KR" altLang="en-US" sz="1500" dirty="0"/>
                        <a:t>화면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상단부를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클릭하면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음성인식이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시작됩니다</a:t>
                      </a:r>
                      <a:r>
                        <a:rPr lang="en-US" altLang="ko-KR" sz="1500" dirty="0"/>
                        <a:t>. </a:t>
                      </a:r>
                      <a:r>
                        <a:rPr lang="ko-KR" altLang="en-US" sz="1500" dirty="0"/>
                        <a:t>도착할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층수를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말해주세요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/>
                        <a:t>혼잡도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/>
                        <a:t>혼잡도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안내입니다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500" dirty="0"/>
                        <a:t>화면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좌측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하단을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클릭하면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혼잡도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안내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음성이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나옵니다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3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/>
                        <a:t>직접입력</a:t>
                      </a:r>
                      <a:endParaRPr lang="ko-KR" altLang="en-US" sz="150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/>
                        <a:t>직접입력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안내입니다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500" dirty="0"/>
                        <a:t>화면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우측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하단을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클릭하면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층수를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직접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입력할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수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있습니다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Nanum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9D193C12-6A2B-4D71-BC48-E44C2B095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96152"/>
              </p:ext>
            </p:extLst>
          </p:nvPr>
        </p:nvGraphicFramePr>
        <p:xfrm>
          <a:off x="3019328" y="4764290"/>
          <a:ext cx="3064839" cy="1650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4839">
                  <a:extLst>
                    <a:ext uri="{9D8B030D-6E8A-4147-A177-3AD203B41FA5}">
                      <a16:colId xmlns:a16="http://schemas.microsoft.com/office/drawing/2014/main" val="1769322409"/>
                    </a:ext>
                  </a:extLst>
                </a:gridCol>
              </a:tblGrid>
              <a:tr h="4127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/>
                        <a:t>guide</a:t>
                      </a:r>
                      <a:endParaRPr lang="ko-KR" altLang="en-US" sz="15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886444"/>
                  </a:ext>
                </a:extLst>
              </a:tr>
              <a:tr h="4127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id : integer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886274"/>
                  </a:ext>
                </a:extLst>
              </a:tr>
              <a:tr h="4127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title : text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343992"/>
                  </a:ext>
                </a:extLst>
              </a:tr>
              <a:tr h="4127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content : text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41531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B8A64B2-955B-43ED-ACA1-6AB066D18477}"/>
              </a:ext>
            </a:extLst>
          </p:cNvPr>
          <p:cNvSpPr txBox="1"/>
          <p:nvPr/>
        </p:nvSpPr>
        <p:spPr>
          <a:xfrm>
            <a:off x="830124" y="1292283"/>
            <a:ext cx="133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논리 </a:t>
            </a:r>
            <a:r>
              <a:rPr lang="en-US" altLang="ko-KR" b="1" dirty="0"/>
              <a:t>ERD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3EB9C9-3E99-402D-85B8-A9386DB17A4C}"/>
              </a:ext>
            </a:extLst>
          </p:cNvPr>
          <p:cNvSpPr txBox="1"/>
          <p:nvPr/>
        </p:nvSpPr>
        <p:spPr>
          <a:xfrm>
            <a:off x="859088" y="4579625"/>
            <a:ext cx="119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물리 </a:t>
            </a:r>
            <a:r>
              <a:rPr lang="en-US" altLang="ko-KR" b="1" dirty="0"/>
              <a:t>ERD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2733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 err="1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</a:t>
            </a:r>
            <a:r>
              <a:rPr kumimoji="0" lang="ko-KR" altLang="en-US" sz="1700" b="1" i="0" u="none" strike="noStrike" kern="120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dirty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94711" y="6415256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092C9-C435-4ED2-BACF-55D2EE912D9F}"/>
              </a:ext>
            </a:extLst>
          </p:cNvPr>
          <p:cNvSpPr txBox="1"/>
          <p:nvPr/>
        </p:nvSpPr>
        <p:spPr>
          <a:xfrm>
            <a:off x="793467" y="1522312"/>
            <a:ext cx="172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엔티티 정의서</a:t>
            </a:r>
          </a:p>
        </p:txBody>
      </p: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9B527D66-5B11-42BD-B29F-593131971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392513"/>
              </p:ext>
            </p:extLst>
          </p:nvPr>
        </p:nvGraphicFramePr>
        <p:xfrm>
          <a:off x="703293" y="2255923"/>
          <a:ext cx="7737413" cy="3240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957">
                  <a:extLst>
                    <a:ext uri="{9D8B030D-6E8A-4147-A177-3AD203B41FA5}">
                      <a16:colId xmlns:a16="http://schemas.microsoft.com/office/drawing/2014/main" val="2126986407"/>
                    </a:ext>
                  </a:extLst>
                </a:gridCol>
                <a:gridCol w="972396">
                  <a:extLst>
                    <a:ext uri="{9D8B030D-6E8A-4147-A177-3AD203B41FA5}">
                      <a16:colId xmlns:a16="http://schemas.microsoft.com/office/drawing/2014/main" val="4013934659"/>
                    </a:ext>
                  </a:extLst>
                </a:gridCol>
                <a:gridCol w="877092">
                  <a:extLst>
                    <a:ext uri="{9D8B030D-6E8A-4147-A177-3AD203B41FA5}">
                      <a16:colId xmlns:a16="http://schemas.microsoft.com/office/drawing/2014/main" val="615906831"/>
                    </a:ext>
                  </a:extLst>
                </a:gridCol>
                <a:gridCol w="1299362">
                  <a:extLst>
                    <a:ext uri="{9D8B030D-6E8A-4147-A177-3AD203B41FA5}">
                      <a16:colId xmlns:a16="http://schemas.microsoft.com/office/drawing/2014/main" val="3691330818"/>
                    </a:ext>
                  </a:extLst>
                </a:gridCol>
                <a:gridCol w="1267105">
                  <a:extLst>
                    <a:ext uri="{9D8B030D-6E8A-4147-A177-3AD203B41FA5}">
                      <a16:colId xmlns:a16="http://schemas.microsoft.com/office/drawing/2014/main" val="4156780518"/>
                    </a:ext>
                  </a:extLst>
                </a:gridCol>
                <a:gridCol w="732794">
                  <a:extLst>
                    <a:ext uri="{9D8B030D-6E8A-4147-A177-3AD203B41FA5}">
                      <a16:colId xmlns:a16="http://schemas.microsoft.com/office/drawing/2014/main" val="2123940030"/>
                    </a:ext>
                  </a:extLst>
                </a:gridCol>
                <a:gridCol w="1922707">
                  <a:extLst>
                    <a:ext uri="{9D8B030D-6E8A-4147-A177-3AD203B41FA5}">
                      <a16:colId xmlns:a16="http://schemas.microsoft.com/office/drawing/2014/main" val="3194391340"/>
                    </a:ext>
                  </a:extLst>
                </a:gridCol>
              </a:tblGrid>
              <a:tr h="4529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 err="1"/>
                        <a:t>엔티티명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가이드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가이드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가이드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942767"/>
                  </a:ext>
                </a:extLst>
              </a:tr>
              <a:tr h="45660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/>
                        <a:t>테이블명 </a:t>
                      </a:r>
                      <a:endParaRPr lang="ko-KR" altLang="en-US" sz="15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guide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guide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322321"/>
                  </a:ext>
                </a:extLst>
              </a:tr>
              <a:tr h="45035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/>
                        <a:t>테이블 설명</a:t>
                      </a:r>
                      <a:endParaRPr lang="ko-KR" altLang="en-US" sz="15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가이드 문구 정보를 관리한다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가이드 문구 정보를 관리한다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3905"/>
                  </a:ext>
                </a:extLst>
              </a:tr>
              <a:tr h="391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/>
                        <a:t>번호</a:t>
                      </a:r>
                      <a:endParaRPr lang="ko-KR" altLang="en-US" sz="15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 err="1"/>
                        <a:t>컬럼명</a:t>
                      </a:r>
                      <a:endParaRPr lang="ko-KR" altLang="en-US" sz="15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 err="1"/>
                        <a:t>속성명</a:t>
                      </a:r>
                      <a:endParaRPr lang="ko-KR" altLang="en-US" sz="15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/>
                        <a:t>데이터타입</a:t>
                      </a:r>
                      <a:endParaRPr lang="ko-KR" altLang="en-US" sz="15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/>
                        <a:t>NULL </a:t>
                      </a:r>
                      <a:r>
                        <a:rPr lang="ko-KR" altLang="en-US" sz="1500" b="1" dirty="0"/>
                        <a:t>여부</a:t>
                      </a:r>
                      <a:endParaRPr lang="ko-KR" altLang="en-US" sz="15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/>
                        <a:t>기본값 </a:t>
                      </a:r>
                      <a:endParaRPr lang="ko-KR" altLang="en-US" sz="15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/>
                        <a:t>KEY</a:t>
                      </a:r>
                      <a:endParaRPr lang="ko-KR" altLang="en-US" sz="15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637716"/>
                  </a:ext>
                </a:extLst>
              </a:tr>
              <a:tr h="515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id 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번호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integer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PRIMARY KEY, AUTOINCREMENT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734310"/>
                  </a:ext>
                </a:extLst>
              </a:tr>
              <a:tr h="3915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title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기능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231328"/>
                  </a:ext>
                </a:extLst>
              </a:tr>
              <a:tr h="3915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content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설명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77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05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6" name="Oval 58"/>
          <p:cNvSpPr>
            <a:spLocks noChangeArrowheads="1"/>
          </p:cNvSpPr>
          <p:nvPr/>
        </p:nvSpPr>
        <p:spPr>
          <a:xfrm>
            <a:off x="1183645" y="5916151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10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07504" y="1340768"/>
          <a:ext cx="8865668" cy="836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/>
                        <a:t>A001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/>
                        <a:t>혼잡도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2021 .  08.  27.</a:t>
                      </a: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kern="120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b="1" kern="120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ore-KR" altLang="en-US" sz="1000" dirty="0"/>
                        <a:t>무게센서(Load Cell)이용하여 무게를 측정하여 데이터를 앱에 전송 후 혼잡, 보통, 원활, 정원초과로 나누어서 분류 후 앱 시작 화면에 혼잡은 빨강, 보통은 노랑, 원활은 초록,정원</a:t>
                      </a:r>
                      <a:r>
                        <a:rPr lang="en-US" altLang="ko-Kore-KR" sz="1000" dirty="0"/>
                        <a:t> </a:t>
                      </a:r>
                      <a:r>
                        <a:rPr lang="ko-Kore-KR" altLang="en-US" sz="1000" dirty="0"/>
                        <a:t>초과는</a:t>
                      </a:r>
                      <a:r>
                        <a:rPr lang="ko-KR" altLang="en-US" sz="1000" dirty="0"/>
                        <a:t> 어두운 빨강</a:t>
                      </a:r>
                      <a:r>
                        <a:rPr lang="ko-Kore-KR" altLang="en-US" sz="1000" dirty="0"/>
                        <a:t>으로 표시하며 화면 클릭 시 음성으로 안내해준다.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63917" y="1079381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/>
              <a:t>실무 산출물 형식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2DFA89-98B4-42B4-8A5E-0DC7526B843B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7" name="Oval 58">
            <a:extLst>
              <a:ext uri="{FF2B5EF4-FFF2-40B4-BE49-F238E27FC236}">
                <a16:creationId xmlns:a16="http://schemas.microsoft.com/office/drawing/2014/main" id="{D6CA3AFC-51CA-42D5-99A8-86C1CEB4E2FD}"/>
              </a:ext>
            </a:extLst>
          </p:cNvPr>
          <p:cNvSpPr>
            <a:spLocks noChangeArrowheads="1"/>
          </p:cNvSpPr>
          <p:nvPr/>
        </p:nvSpPr>
        <p:spPr>
          <a:xfrm>
            <a:off x="1183645" y="6217722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  <a:endParaRPr kumimoji="0" lang="en-US" altLang="ko-KR" sz="1000" b="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E193E2-692C-4F7A-A116-2046A6EE76F1}"/>
              </a:ext>
            </a:extLst>
          </p:cNvPr>
          <p:cNvSpPr txBox="1"/>
          <p:nvPr/>
        </p:nvSpPr>
        <p:spPr>
          <a:xfrm>
            <a:off x="1448734" y="6211257"/>
            <a:ext cx="6734536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dirty="0"/>
              <a:t>혼잡도 화면 클릭 시 현재 엘리베이터의 혼잡도 현황을 원활</a:t>
            </a:r>
            <a:r>
              <a:rPr lang="en-US" altLang="ko-KR" sz="1050" dirty="0"/>
              <a:t>, </a:t>
            </a:r>
            <a:r>
              <a:rPr lang="ko-KR" altLang="en-US" sz="1050" dirty="0"/>
              <a:t>보통</a:t>
            </a:r>
            <a:r>
              <a:rPr lang="en-US" altLang="ko-KR" sz="1050" dirty="0"/>
              <a:t>, </a:t>
            </a:r>
            <a:r>
              <a:rPr lang="ko-KR" altLang="en-US" sz="1050" dirty="0"/>
              <a:t>혼잡</a:t>
            </a:r>
            <a:r>
              <a:rPr lang="en-US" altLang="ko-KR" sz="1050" dirty="0"/>
              <a:t>,</a:t>
            </a:r>
            <a:r>
              <a:rPr lang="ko-KR" altLang="en-US" sz="1050" dirty="0"/>
              <a:t> 정원 초과로 나누어 음성으로 안내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071AED-2291-1747-B204-42EC5AFDE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11" y="2305749"/>
            <a:ext cx="5282215" cy="3472567"/>
          </a:xfrm>
          <a:prstGeom prst="rect">
            <a:avLst/>
          </a:prstGeom>
        </p:spPr>
      </p:pic>
      <p:sp>
        <p:nvSpPr>
          <p:cNvPr id="49" name="Oval 58">
            <a:extLst>
              <a:ext uri="{FF2B5EF4-FFF2-40B4-BE49-F238E27FC236}">
                <a16:creationId xmlns:a16="http://schemas.microsoft.com/office/drawing/2014/main" id="{0284FBA0-21E9-044E-AF74-2BD85050C40E}"/>
              </a:ext>
            </a:extLst>
          </p:cNvPr>
          <p:cNvSpPr>
            <a:spLocks noChangeArrowheads="1"/>
          </p:cNvSpPr>
          <p:nvPr/>
        </p:nvSpPr>
        <p:spPr>
          <a:xfrm>
            <a:off x="1183645" y="6543292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B464D7-EFDB-104C-97A7-F2871296D2E8}"/>
              </a:ext>
            </a:extLst>
          </p:cNvPr>
          <p:cNvSpPr txBox="1"/>
          <p:nvPr/>
        </p:nvSpPr>
        <p:spPr>
          <a:xfrm>
            <a:off x="1451933" y="6495451"/>
            <a:ext cx="60119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50" dirty="0"/>
              <a:t>무게값이 5500이상일 시 정원 초과로 엘리베이터가 작동하지 않으며 피에조 부저 울림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F36988-2170-DE47-8B3D-B76FD6AAEF5B}"/>
              </a:ext>
            </a:extLst>
          </p:cNvPr>
          <p:cNvSpPr txBox="1"/>
          <p:nvPr/>
        </p:nvSpPr>
        <p:spPr>
          <a:xfrm>
            <a:off x="1448734" y="5911388"/>
            <a:ext cx="63264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50" dirty="0"/>
              <a:t>무게센서를 이용하여 엘리베이터 내부 무게 계산하여 기준 값에 따라 무게값 변환 후 띵동 어플로 전송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48206" y="2099494"/>
          <a:ext cx="8865668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5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9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9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600"/>
                    </a:p>
                    <a:p>
                      <a:pPr latinLnBrk="1">
                        <a:defRPr/>
                      </a:pPr>
                      <a:endParaRPr lang="en-US" altLang="ko-KR" sz="1000"/>
                    </a:p>
                    <a:p>
                      <a:pPr latinLnBrk="1">
                        <a:defRPr/>
                      </a:pPr>
                      <a:endParaRPr lang="en-US" altLang="ko-KR" sz="16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357660" y="11130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/>
              <a:t>실무 산출물 형식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60581" y="1374908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/>
                        <a:t>A002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/>
                        <a:t>층 수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2021 .  08.  27.</a:t>
                      </a: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kern="120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b="1" kern="120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/>
                        <a:t>앱을 통해서 음성이나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직접 입력으로 층수를 입력 받은 후</a:t>
                      </a:r>
                    </a:p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/>
                        <a:t>층 수 값을 넘겨서 엘리베이터 모형을 제어한다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4" name="Rectangle 41"/>
          <p:cNvSpPr>
            <a:spLocks noChangeArrowheads="1"/>
          </p:cNvSpPr>
          <p:nvPr/>
        </p:nvSpPr>
        <p:spPr>
          <a:xfrm>
            <a:off x="3600801" y="288863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000" kern="0">
                <a:latin typeface="맑은 고딕"/>
                <a:ea typeface="맑은 고딕"/>
              </a:rPr>
              <a:t>띵동 어플</a:t>
            </a: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lang="ko-KR" altLang="en-US" sz="1000" kern="0">
                <a:latin typeface="맑은 고딕"/>
                <a:ea typeface="맑은 고딕"/>
              </a:rPr>
              <a:t>홈 화면</a:t>
            </a:r>
            <a:endParaRPr kumimoji="0" lang="ko-KR" altLang="en-US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flipH="1">
            <a:off x="3697993" y="3203104"/>
            <a:ext cx="601645" cy="37747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grpSp>
        <p:nvGrpSpPr>
          <p:cNvPr id="23" name="그룹 22"/>
          <p:cNvGrpSpPr/>
          <p:nvPr/>
        </p:nvGrpSpPr>
        <p:grpSpPr>
          <a:xfrm>
            <a:off x="2827746" y="3677721"/>
            <a:ext cx="1439862" cy="298451"/>
            <a:chOff x="1517381" y="3823631"/>
            <a:chExt cx="1439862" cy="298451"/>
          </a:xfrm>
        </p:grpSpPr>
        <p:sp>
          <p:nvSpPr>
            <p:cNvPr id="5" name="직사각형 4"/>
            <p:cNvSpPr/>
            <p:nvPr/>
          </p:nvSpPr>
          <p:spPr>
            <a:xfrm>
              <a:off x="1517381" y="3823631"/>
              <a:ext cx="1439862" cy="29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3273" y="3862279"/>
              <a:ext cx="870751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상단부 클릭</a:t>
              </a:r>
            </a:p>
          </p:txBody>
        </p:sp>
      </p:grpSp>
      <p:sp>
        <p:nvSpPr>
          <p:cNvPr id="22" name="다이아몬드 21"/>
          <p:cNvSpPr/>
          <p:nvPr/>
        </p:nvSpPr>
        <p:spPr>
          <a:xfrm>
            <a:off x="2718825" y="5007402"/>
            <a:ext cx="1605992" cy="47223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층 수 인식 </a:t>
            </a:r>
          </a:p>
        </p:txBody>
      </p:sp>
      <p:cxnSp>
        <p:nvCxnSpPr>
          <p:cNvPr id="75" name="직선 화살표 연결선 74"/>
          <p:cNvCxnSpPr/>
          <p:nvPr/>
        </p:nvCxnSpPr>
        <p:spPr>
          <a:xfrm rot="5400000">
            <a:off x="3344020" y="4141978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cxnSp>
        <p:nvCxnSpPr>
          <p:cNvPr id="42" name="직선 화살표 연결선 41"/>
          <p:cNvCxnSpPr/>
          <p:nvPr/>
        </p:nvCxnSpPr>
        <p:spPr>
          <a:xfrm rot="5400000">
            <a:off x="3342433" y="4810599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2899605" y="4332179"/>
            <a:ext cx="1296144" cy="3095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층 수 음성 입력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832967" y="5844121"/>
            <a:ext cx="1668755" cy="30590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층 수 값 전송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111834" y="5435251"/>
            <a:ext cx="441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True</a:t>
            </a:r>
            <a:endParaRPr lang="ko-KR" altLang="en-US" sz="100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5122731" y="4595589"/>
            <a:ext cx="6381" cy="1243761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cxnSp>
        <p:nvCxnSpPr>
          <p:cNvPr id="11" name="직선 연결선 10"/>
          <p:cNvCxnSpPr/>
          <p:nvPr/>
        </p:nvCxnSpPr>
        <p:spPr>
          <a:xfrm flipH="1">
            <a:off x="2555776" y="5243519"/>
            <a:ext cx="1630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2555776" y="4486960"/>
            <a:ext cx="0" cy="756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555776" y="4486960"/>
            <a:ext cx="343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013617" y="4708197"/>
            <a:ext cx="6236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False</a:t>
            </a:r>
            <a:endParaRPr lang="ko-KR" altLang="en-US" sz="1000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4307680" y="3215418"/>
            <a:ext cx="447533" cy="391925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grpSp>
        <p:nvGrpSpPr>
          <p:cNvPr id="63" name="그룹 62"/>
          <p:cNvGrpSpPr/>
          <p:nvPr/>
        </p:nvGrpSpPr>
        <p:grpSpPr>
          <a:xfrm>
            <a:off x="4422900" y="3690253"/>
            <a:ext cx="1439862" cy="298451"/>
            <a:chOff x="1517381" y="3823631"/>
            <a:chExt cx="1439862" cy="298451"/>
          </a:xfrm>
        </p:grpSpPr>
        <p:sp>
          <p:nvSpPr>
            <p:cNvPr id="65" name="직사각형 64"/>
            <p:cNvSpPr/>
            <p:nvPr/>
          </p:nvSpPr>
          <p:spPr>
            <a:xfrm>
              <a:off x="1517381" y="3823631"/>
              <a:ext cx="1439862" cy="29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873273" y="3862279"/>
              <a:ext cx="184731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00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491850" y="3737712"/>
            <a:ext cx="4577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000"/>
              <a:t>  직접 입력 클릭</a:t>
            </a:r>
          </a:p>
        </p:txBody>
      </p:sp>
      <p:cxnSp>
        <p:nvCxnSpPr>
          <p:cNvPr id="79" name="직선 화살표 연결선 78"/>
          <p:cNvCxnSpPr/>
          <p:nvPr/>
        </p:nvCxnSpPr>
        <p:spPr>
          <a:xfrm rot="5400000">
            <a:off x="4910542" y="4154510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sp>
        <p:nvSpPr>
          <p:cNvPr id="88" name="직사각형 87"/>
          <p:cNvSpPr/>
          <p:nvPr/>
        </p:nvSpPr>
        <p:spPr>
          <a:xfrm>
            <a:off x="4539577" y="4335839"/>
            <a:ext cx="1296144" cy="3095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층 수 직접 입력</a:t>
            </a:r>
          </a:p>
        </p:txBody>
      </p:sp>
      <p:cxnSp>
        <p:nvCxnSpPr>
          <p:cNvPr id="27" name="직선 연결선 26"/>
          <p:cNvCxnSpPr>
            <a:stCxn id="22" idx="2"/>
          </p:cNvCxnSpPr>
          <p:nvPr/>
        </p:nvCxnSpPr>
        <p:spPr>
          <a:xfrm>
            <a:off x="3521821" y="5479636"/>
            <a:ext cx="0" cy="197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521821" y="5661248"/>
            <a:ext cx="7457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267608" y="5677096"/>
            <a:ext cx="0" cy="162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168871" y="5059541"/>
            <a:ext cx="441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True</a:t>
            </a:r>
            <a:endParaRPr lang="ko-KR" altLang="en-US" sz="10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CFFD040-F979-4DC6-8872-2EF5E1A94C3C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F06B5B4-853A-45B5-822D-BA3579A23A38}"/>
              </a:ext>
            </a:extLst>
          </p:cNvPr>
          <p:cNvGraphicFramePr>
            <a:graphicFrameLocks noGrp="1"/>
          </p:cNvGraphicFramePr>
          <p:nvPr/>
        </p:nvGraphicFramePr>
        <p:xfrm>
          <a:off x="62303" y="2132856"/>
          <a:ext cx="8865668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5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600" dirty="0"/>
                    </a:p>
                    <a:p>
                      <a:pPr latinLnBrk="1">
                        <a:defRPr/>
                      </a:pPr>
                      <a:endParaRPr lang="en-US" altLang="ko-KR" sz="1000" dirty="0"/>
                    </a:p>
                    <a:p>
                      <a:pPr latinLnBrk="1">
                        <a:defRPr/>
                      </a:pP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57660" y="11130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/>
              <a:t>실무 산출물 형식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60581" y="1374908"/>
          <a:ext cx="8865668" cy="790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dirty="0"/>
                        <a:t>A003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음성 설명서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2021 .  08.  27.</a:t>
                      </a: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dirty="0"/>
                        <a:t>메인 화면에서 오른쪽에서 왼쪽으로 화면을 넘기는 제스처를 취할 시에 음성 설명서 페이지로 넘어간다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dirty="0"/>
                        <a:t>음성 안내 </a:t>
                      </a:r>
                      <a:r>
                        <a:rPr lang="en-US" altLang="ko-KR" sz="900" dirty="0"/>
                        <a:t>ARS</a:t>
                      </a:r>
                      <a:r>
                        <a:rPr lang="ko-KR" altLang="en-US" sz="900" dirty="0"/>
                        <a:t>를 들은 후 설명을 듣고자 하는 번호를 말하면</a:t>
                      </a:r>
                      <a:r>
                        <a:rPr lang="en-US" altLang="ko-KR" sz="900" dirty="0"/>
                        <a:t>(Speech-To-Text) </a:t>
                      </a:r>
                      <a:r>
                        <a:rPr lang="ko-KR" altLang="en-US" sz="900" dirty="0"/>
                        <a:t>해당하는 설명을 음성으로 출력</a:t>
                      </a:r>
                      <a:r>
                        <a:rPr lang="en-US" altLang="ko-KR" sz="900" dirty="0"/>
                        <a:t>(Text-To-Speech)</a:t>
                      </a:r>
                      <a:r>
                        <a:rPr lang="ko-KR" altLang="en-US" sz="900" dirty="0"/>
                        <a:t>한다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CFFD040-F979-4DC6-8872-2EF5E1A94C3C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208178" y="3198876"/>
            <a:ext cx="1439862" cy="298451"/>
            <a:chOff x="1517381" y="3823631"/>
            <a:chExt cx="1439862" cy="298451"/>
          </a:xfrm>
        </p:grpSpPr>
        <p:sp>
          <p:nvSpPr>
            <p:cNvPr id="5" name="직사각형 4"/>
            <p:cNvSpPr/>
            <p:nvPr/>
          </p:nvSpPr>
          <p:spPr>
            <a:xfrm>
              <a:off x="1517381" y="3823631"/>
              <a:ext cx="1439862" cy="29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3273" y="3862279"/>
              <a:ext cx="742511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 dirty="0"/>
                <a:t>음성 입력</a:t>
              </a: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3908188" y="5317687"/>
            <a:ext cx="1439862" cy="2717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층 수 직접 입력 안내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3885248" y="3848208"/>
            <a:ext cx="1439862" cy="298451"/>
            <a:chOff x="1517381" y="3823631"/>
            <a:chExt cx="1439862" cy="298451"/>
          </a:xfrm>
        </p:grpSpPr>
        <p:sp>
          <p:nvSpPr>
            <p:cNvPr id="65" name="직사각형 64"/>
            <p:cNvSpPr/>
            <p:nvPr/>
          </p:nvSpPr>
          <p:spPr>
            <a:xfrm>
              <a:off x="1517381" y="3823631"/>
              <a:ext cx="1439862" cy="29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층 수 음성 입력 안내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873273" y="3862279"/>
              <a:ext cx="184731" cy="153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79" name="직선 화살표 연결선 78"/>
          <p:cNvCxnSpPr>
            <a:cxnSpLocks/>
          </p:cNvCxnSpPr>
          <p:nvPr/>
        </p:nvCxnSpPr>
        <p:spPr>
          <a:xfrm>
            <a:off x="2890431" y="2944898"/>
            <a:ext cx="1" cy="25397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sp>
        <p:nvSpPr>
          <p:cNvPr id="84" name="Rectangle 41"/>
          <p:cNvSpPr>
            <a:spLocks noChangeArrowheads="1"/>
          </p:cNvSpPr>
          <p:nvPr/>
        </p:nvSpPr>
        <p:spPr>
          <a:xfrm>
            <a:off x="2195736" y="2631556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000" kern="0" dirty="0" err="1">
                <a:latin typeface="맑은 고딕"/>
                <a:ea typeface="맑은 고딕"/>
              </a:rPr>
              <a:t>띵동</a:t>
            </a:r>
            <a:r>
              <a:rPr lang="ko-KR" altLang="en-US" sz="1000" kern="0" dirty="0">
                <a:latin typeface="맑은 고딕"/>
                <a:ea typeface="맑은 고딕"/>
              </a:rPr>
              <a:t> 어플</a:t>
            </a:r>
            <a:r>
              <a:rPr kumimoji="0" lang="ko-KR" altLang="en-US" sz="1000" b="0" i="0" u="none" strike="noStrike" kern="0" cap="none" spc="0" normalizeH="0" baseline="0" dirty="0">
                <a:effectLst/>
                <a:uLnTx/>
                <a:uFillTx/>
                <a:latin typeface="맑은 고딕"/>
                <a:ea typeface="맑은 고딕"/>
              </a:rPr>
              <a:t> 메인</a:t>
            </a:r>
            <a:r>
              <a:rPr lang="ko-KR" altLang="en-US" sz="1000" kern="0" dirty="0">
                <a:latin typeface="맑은 고딕"/>
                <a:ea typeface="맑은 고딕"/>
              </a:rPr>
              <a:t> 화면</a:t>
            </a:r>
            <a:endParaRPr kumimoji="0" lang="ko-KR" altLang="en-US" sz="1000" b="0" i="0" u="none" strike="noStrike" kern="0" cap="none" spc="0" normalizeH="0" baseline="0" dirty="0"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C277959B-F4C8-4EEB-A37D-C3FBA5BB793A}"/>
              </a:ext>
            </a:extLst>
          </p:cNvPr>
          <p:cNvSpPr/>
          <p:nvPr/>
        </p:nvSpPr>
        <p:spPr>
          <a:xfrm>
            <a:off x="2242358" y="3766625"/>
            <a:ext cx="1296143" cy="47223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번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AA10612-633E-4E79-BE12-3EF1E6169FFC}"/>
              </a:ext>
            </a:extLst>
          </p:cNvPr>
          <p:cNvCxnSpPr>
            <a:cxnSpLocks/>
          </p:cNvCxnSpPr>
          <p:nvPr/>
        </p:nvCxnSpPr>
        <p:spPr>
          <a:xfrm>
            <a:off x="2890430" y="3499724"/>
            <a:ext cx="1" cy="25397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F2B8E9-53B1-484D-B2FC-4CB6560AC31E}"/>
              </a:ext>
            </a:extLst>
          </p:cNvPr>
          <p:cNvGrpSpPr/>
          <p:nvPr/>
        </p:nvGrpSpPr>
        <p:grpSpPr>
          <a:xfrm>
            <a:off x="3905647" y="4579728"/>
            <a:ext cx="1439862" cy="298451"/>
            <a:chOff x="1517381" y="3823631"/>
            <a:chExt cx="1439862" cy="29845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0772076-D3CF-42EB-B7B8-FD5B85226C71}"/>
                </a:ext>
              </a:extLst>
            </p:cNvPr>
            <p:cNvSpPr/>
            <p:nvPr/>
          </p:nvSpPr>
          <p:spPr>
            <a:xfrm>
              <a:off x="1517381" y="3823631"/>
              <a:ext cx="1439862" cy="29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혼잡도 안내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142010-CCB3-425F-BF2E-0E9C42D3509A}"/>
                </a:ext>
              </a:extLst>
            </p:cNvPr>
            <p:cNvSpPr txBox="1"/>
            <p:nvPr/>
          </p:nvSpPr>
          <p:spPr>
            <a:xfrm>
              <a:off x="1873273" y="3862279"/>
              <a:ext cx="184731" cy="153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FE8F2C4-1AE8-4B89-9102-00E28E8CA213}"/>
              </a:ext>
            </a:extLst>
          </p:cNvPr>
          <p:cNvCxnSpPr>
            <a:cxnSpLocks/>
          </p:cNvCxnSpPr>
          <p:nvPr/>
        </p:nvCxnSpPr>
        <p:spPr>
          <a:xfrm>
            <a:off x="2863541" y="4238859"/>
            <a:ext cx="1" cy="25397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DFAF133-A67C-4A2A-B12C-6E53C204BC04}"/>
              </a:ext>
            </a:extLst>
          </p:cNvPr>
          <p:cNvSpPr/>
          <p:nvPr/>
        </p:nvSpPr>
        <p:spPr>
          <a:xfrm>
            <a:off x="2214008" y="4492837"/>
            <a:ext cx="1296143" cy="47223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9CCDC69-6553-484B-B1BD-F7A3E3657F29}"/>
              </a:ext>
            </a:extLst>
          </p:cNvPr>
          <p:cNvSpPr/>
          <p:nvPr/>
        </p:nvSpPr>
        <p:spPr>
          <a:xfrm>
            <a:off x="2244699" y="5217423"/>
            <a:ext cx="1296143" cy="47223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>
                <a:solidFill>
                  <a:schemeClr val="tx1"/>
                </a:solidFill>
              </a:rPr>
              <a:t>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E29CB9-AB42-4B06-B716-40D66327B789}"/>
              </a:ext>
            </a:extLst>
          </p:cNvPr>
          <p:cNvCxnSpPr>
            <a:cxnSpLocks/>
          </p:cNvCxnSpPr>
          <p:nvPr/>
        </p:nvCxnSpPr>
        <p:spPr>
          <a:xfrm>
            <a:off x="2880159" y="4957212"/>
            <a:ext cx="1" cy="25397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w="med" len="med"/>
            <a:tailEnd type="triangle" w="med" len="med"/>
          </a:ln>
          <a:effectLst/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BACC40D-8DF1-4C07-9FC0-ED17534342AE}"/>
              </a:ext>
            </a:extLst>
          </p:cNvPr>
          <p:cNvCxnSpPr/>
          <p:nvPr/>
        </p:nvCxnSpPr>
        <p:spPr>
          <a:xfrm>
            <a:off x="3525208" y="3997433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945B09B-AA51-478E-8BE4-827FD9A8FE66}"/>
              </a:ext>
            </a:extLst>
          </p:cNvPr>
          <p:cNvCxnSpPr/>
          <p:nvPr/>
        </p:nvCxnSpPr>
        <p:spPr>
          <a:xfrm>
            <a:off x="3489611" y="4721467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8822392-BDFB-441C-9A49-55FC4A367536}"/>
              </a:ext>
            </a:extLst>
          </p:cNvPr>
          <p:cNvCxnSpPr/>
          <p:nvPr/>
        </p:nvCxnSpPr>
        <p:spPr>
          <a:xfrm>
            <a:off x="3525208" y="546043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AB0A7A2-822D-4037-849A-155D636C8EFD}"/>
              </a:ext>
            </a:extLst>
          </p:cNvPr>
          <p:cNvSpPr txBox="1"/>
          <p:nvPr/>
        </p:nvSpPr>
        <p:spPr>
          <a:xfrm>
            <a:off x="3543920" y="3748826"/>
            <a:ext cx="26000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/>
              <a:t>Y</a:t>
            </a:r>
            <a:endParaRPr lang="ko-KR" altLang="en-US" sz="105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A600E4-852D-4599-AD7D-75B61A93F1DB}"/>
              </a:ext>
            </a:extLst>
          </p:cNvPr>
          <p:cNvSpPr txBox="1"/>
          <p:nvPr/>
        </p:nvSpPr>
        <p:spPr>
          <a:xfrm>
            <a:off x="3525208" y="4496507"/>
            <a:ext cx="26000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/>
              <a:t>Y</a:t>
            </a:r>
            <a:endParaRPr lang="ko-KR" altLang="en-US" sz="105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A5655-BB16-4116-ABC0-E7568CE9B9D5}"/>
              </a:ext>
            </a:extLst>
          </p:cNvPr>
          <p:cNvSpPr txBox="1"/>
          <p:nvPr/>
        </p:nvSpPr>
        <p:spPr>
          <a:xfrm>
            <a:off x="3525322" y="5244188"/>
            <a:ext cx="26000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/>
              <a:t>Y</a:t>
            </a:r>
            <a:endParaRPr lang="ko-KR" altLang="en-US" sz="105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56AFB17-8214-40AA-9AEB-186F5EE6BD83}"/>
              </a:ext>
            </a:extLst>
          </p:cNvPr>
          <p:cNvSpPr txBox="1"/>
          <p:nvPr/>
        </p:nvSpPr>
        <p:spPr>
          <a:xfrm>
            <a:off x="2564070" y="4210314"/>
            <a:ext cx="2280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dirty="0"/>
              <a:t>N</a:t>
            </a:r>
            <a:endParaRPr lang="ko-KR" altLang="en-US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0B64A3-D915-440F-A460-0844FB43CDE8}"/>
              </a:ext>
            </a:extLst>
          </p:cNvPr>
          <p:cNvSpPr txBox="1"/>
          <p:nvPr/>
        </p:nvSpPr>
        <p:spPr>
          <a:xfrm>
            <a:off x="2532043" y="5015177"/>
            <a:ext cx="29206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/>
              <a:t>N</a:t>
            </a:r>
            <a:endParaRPr lang="ko-KR" altLang="en-US" sz="1050" dirty="0"/>
          </a:p>
        </p:txBody>
      </p:sp>
      <p:sp>
        <p:nvSpPr>
          <p:cNvPr id="83" name="Oval 44">
            <a:extLst>
              <a:ext uri="{FF2B5EF4-FFF2-40B4-BE49-F238E27FC236}">
                <a16:creationId xmlns:a16="http://schemas.microsoft.com/office/drawing/2014/main" id="{CE602D1E-C4BF-4F67-8EF3-8891E78841C9}"/>
              </a:ext>
            </a:extLst>
          </p:cNvPr>
          <p:cNvSpPr>
            <a:spLocks noChangeArrowheads="1"/>
          </p:cNvSpPr>
          <p:nvPr/>
        </p:nvSpPr>
        <p:spPr>
          <a:xfrm>
            <a:off x="2510323" y="2973458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1000" b="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5" name="Oval 58">
            <a:extLst>
              <a:ext uri="{FF2B5EF4-FFF2-40B4-BE49-F238E27FC236}">
                <a16:creationId xmlns:a16="http://schemas.microsoft.com/office/drawing/2014/main" id="{1936B0FD-AA2D-452C-8BB5-001159917B7A}"/>
              </a:ext>
            </a:extLst>
          </p:cNvPr>
          <p:cNvSpPr>
            <a:spLocks noChangeArrowheads="1"/>
          </p:cNvSpPr>
          <p:nvPr/>
        </p:nvSpPr>
        <p:spPr>
          <a:xfrm>
            <a:off x="577465" y="5741471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10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DFBB1E-014E-4985-8F4F-0AA8C10D624C}"/>
              </a:ext>
            </a:extLst>
          </p:cNvPr>
          <p:cNvSpPr txBox="1"/>
          <p:nvPr/>
        </p:nvSpPr>
        <p:spPr>
          <a:xfrm>
            <a:off x="845753" y="5712266"/>
            <a:ext cx="835356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띵동</a:t>
            </a:r>
            <a:r>
              <a:rPr lang="ko-KR" altLang="en-US" sz="1100" dirty="0"/>
              <a:t> 어플 메인 화면에서 화면을 오른쪽에서 왼쪽으로 넘기는 제스처를 취할 시</a:t>
            </a:r>
            <a:r>
              <a:rPr lang="en-US" altLang="ko-KR" sz="1100" dirty="0"/>
              <a:t>, </a:t>
            </a:r>
            <a:r>
              <a:rPr lang="ko-KR" altLang="en-US" sz="1100" dirty="0"/>
              <a:t>설명서를 듣기 위한 안내 멘트 출력 후 음성인식 </a:t>
            </a:r>
          </a:p>
        </p:txBody>
      </p:sp>
      <p:sp>
        <p:nvSpPr>
          <p:cNvPr id="91" name="Oval 44">
            <a:extLst>
              <a:ext uri="{FF2B5EF4-FFF2-40B4-BE49-F238E27FC236}">
                <a16:creationId xmlns:a16="http://schemas.microsoft.com/office/drawing/2014/main" id="{2CD63BA3-0560-44F0-88DA-CE752A4B81CD}"/>
              </a:ext>
            </a:extLst>
          </p:cNvPr>
          <p:cNvSpPr>
            <a:spLocks noChangeArrowheads="1"/>
          </p:cNvSpPr>
          <p:nvPr/>
        </p:nvSpPr>
        <p:spPr>
          <a:xfrm>
            <a:off x="2513174" y="3549122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  <a:endParaRPr kumimoji="0" lang="en-US" altLang="ko-KR" sz="1000" b="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92" name="Oval 58">
            <a:extLst>
              <a:ext uri="{FF2B5EF4-FFF2-40B4-BE49-F238E27FC236}">
                <a16:creationId xmlns:a16="http://schemas.microsoft.com/office/drawing/2014/main" id="{1B174808-570A-49CD-A748-BD45CEB9034D}"/>
              </a:ext>
            </a:extLst>
          </p:cNvPr>
          <p:cNvSpPr>
            <a:spLocks noChangeArrowheads="1"/>
          </p:cNvSpPr>
          <p:nvPr/>
        </p:nvSpPr>
        <p:spPr>
          <a:xfrm>
            <a:off x="577465" y="6086438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  <a:endParaRPr kumimoji="0" lang="en-US" altLang="ko-KR" sz="1000" b="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14E548-1830-46BA-BF4E-37AFFC44EC94}"/>
              </a:ext>
            </a:extLst>
          </p:cNvPr>
          <p:cNvSpPr txBox="1"/>
          <p:nvPr/>
        </p:nvSpPr>
        <p:spPr>
          <a:xfrm>
            <a:off x="845752" y="6104461"/>
            <a:ext cx="6179897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Guide</a:t>
            </a:r>
            <a:r>
              <a:rPr lang="ko-KR" altLang="en-US" sz="1100" dirty="0"/>
              <a:t>테이블에서 음성 인식된 번호에 해당하는 </a:t>
            </a:r>
            <a:r>
              <a:rPr lang="en-US" altLang="ko-KR" sz="1100" dirty="0"/>
              <a:t>id </a:t>
            </a:r>
            <a:r>
              <a:rPr lang="ko-KR" altLang="en-US" sz="1100" dirty="0"/>
              <a:t>값의 </a:t>
            </a:r>
            <a:r>
              <a:rPr lang="en-US" altLang="ko-KR" sz="1100" dirty="0"/>
              <a:t>content</a:t>
            </a:r>
            <a:r>
              <a:rPr lang="ko-KR" altLang="en-US" sz="1100" dirty="0"/>
              <a:t>를 가져와서 음성으로 출력한다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639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0"/>
            <a:ext cx="4291660" cy="45417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0"/>
            <a:ext cx="4291660" cy="4541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2C496E-B587-491B-8306-C4BD509F7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32E8B-7857-4E57-8459-F250C27A2697}"/>
              </a:ext>
            </a:extLst>
          </p:cNvPr>
          <p:cNvSpPr txBox="1"/>
          <p:nvPr/>
        </p:nvSpPr>
        <p:spPr>
          <a:xfrm>
            <a:off x="4761118" y="1522138"/>
            <a:ext cx="370302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① 안드로이드 스튜디오에서 블루투스를 사용하기 위해 </a:t>
            </a:r>
            <a:r>
              <a:rPr lang="en-US" altLang="ko-KR" sz="1300" dirty="0"/>
              <a:t>manifests</a:t>
            </a:r>
            <a:r>
              <a:rPr lang="ko-KR" altLang="en-US" sz="1300" dirty="0"/>
              <a:t>에 권한을 추가해준다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② </a:t>
            </a:r>
            <a:r>
              <a:rPr lang="ko-KR" altLang="en-US" sz="1300" dirty="0"/>
              <a:t>기기가 블루투스가 활성화 되어있으면 블루투스를 선택하기 위한 </a:t>
            </a:r>
            <a:r>
              <a:rPr lang="en-US" altLang="ko-KR" sz="1300" dirty="0" err="1"/>
              <a:t>selectBluetoothDevice</a:t>
            </a:r>
            <a:r>
              <a:rPr lang="en-US" altLang="ko-KR" sz="1300" dirty="0"/>
              <a:t>() </a:t>
            </a:r>
            <a:r>
              <a:rPr lang="ko-KR" altLang="en-US" sz="1300" dirty="0"/>
              <a:t>메소드로 이동한다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</a:t>
            </a:r>
          </a:p>
          <a:p>
            <a:r>
              <a:rPr lang="en-US" altLang="ko-KR" sz="1300" dirty="0"/>
              <a:t>③ </a:t>
            </a:r>
            <a:r>
              <a:rPr lang="ko-KR" altLang="en-US" sz="1300" dirty="0"/>
              <a:t>기기가 블루투스가 활성화 되어 있지 않으면</a:t>
            </a:r>
            <a:r>
              <a:rPr lang="en-US" altLang="ko-KR" sz="1300" dirty="0"/>
              <a:t> </a:t>
            </a:r>
          </a:p>
          <a:p>
            <a:r>
              <a:rPr lang="ko-KR" altLang="en-US" sz="1300" dirty="0"/>
              <a:t>블루투스 활성화 다이얼로그를 출력한다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이때 사용을 눌렀을 시</a:t>
            </a:r>
            <a:r>
              <a:rPr lang="en-US" altLang="ko-KR" sz="1300" dirty="0"/>
              <a:t> RESULT_OK</a:t>
            </a:r>
            <a:r>
              <a:rPr lang="ko-KR" altLang="en-US" sz="1300" dirty="0"/>
              <a:t>가 반환되면서 위한 </a:t>
            </a:r>
            <a:r>
              <a:rPr lang="en-US" altLang="ko-KR" sz="1300" dirty="0" err="1"/>
              <a:t>selectBluetoothDevice</a:t>
            </a:r>
            <a:r>
              <a:rPr lang="en-US" altLang="ko-KR" sz="1300" dirty="0"/>
              <a:t>() </a:t>
            </a:r>
            <a:r>
              <a:rPr lang="ko-KR" altLang="en-US" sz="1300" dirty="0"/>
              <a:t>메소드로 이동한다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④ </a:t>
            </a:r>
            <a:r>
              <a:rPr lang="ko-KR" altLang="en-US" sz="1300" dirty="0" err="1"/>
              <a:t>페어링</a:t>
            </a:r>
            <a:r>
              <a:rPr lang="ko-KR" altLang="en-US" sz="1300" dirty="0"/>
              <a:t> 되어 있는 블루투스 기기 중에서 미리 설정한 기기를 찾는다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⑤ </a:t>
            </a:r>
            <a:r>
              <a:rPr lang="ko-KR" altLang="en-US" sz="1300" dirty="0"/>
              <a:t>기기를 찾은 후 통신할 수 있는 소켓을 생성하여 송</a:t>
            </a:r>
            <a:r>
              <a:rPr lang="en-US" altLang="ko-KR" sz="1300" dirty="0"/>
              <a:t>,</a:t>
            </a:r>
            <a:r>
              <a:rPr lang="ko-KR" altLang="en-US" sz="1300" dirty="0"/>
              <a:t>수신 스트림을 얻어온다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⑥ 음성이나 직접 입력으로 받은 층 수 값을 </a:t>
            </a:r>
            <a:r>
              <a:rPr lang="en-US" altLang="ko-KR" sz="1300" dirty="0" err="1"/>
              <a:t>sendData</a:t>
            </a:r>
            <a:r>
              <a:rPr lang="en-US" altLang="ko-KR" sz="1300" dirty="0"/>
              <a:t>() </a:t>
            </a:r>
            <a:r>
              <a:rPr lang="ko-KR" altLang="en-US" sz="1300" dirty="0"/>
              <a:t>메소드 내에서 송신 스트림을 통해  </a:t>
            </a:r>
            <a:r>
              <a:rPr lang="ko-KR" altLang="en-US" sz="1300" dirty="0" err="1"/>
              <a:t>아두이노로</a:t>
            </a:r>
            <a:r>
              <a:rPr lang="ko-KR" altLang="en-US" sz="1300" dirty="0"/>
              <a:t> 전송한다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89FEDA-AA75-436E-A328-7A2FFF1FA965}"/>
              </a:ext>
            </a:extLst>
          </p:cNvPr>
          <p:cNvGrpSpPr/>
          <p:nvPr/>
        </p:nvGrpSpPr>
        <p:grpSpPr>
          <a:xfrm>
            <a:off x="391013" y="1812453"/>
            <a:ext cx="3893930" cy="3693393"/>
            <a:chOff x="455323" y="1612877"/>
            <a:chExt cx="3893930" cy="3693393"/>
          </a:xfrm>
        </p:grpSpPr>
        <p:sp>
          <p:nvSpPr>
            <p:cNvPr id="14" name="순서도: 수행의 시작/종료 13">
              <a:extLst>
                <a:ext uri="{FF2B5EF4-FFF2-40B4-BE49-F238E27FC236}">
                  <a16:creationId xmlns:a16="http://schemas.microsoft.com/office/drawing/2014/main" id="{3B07E872-DE5A-419F-9A56-4ACD991CA5F2}"/>
                </a:ext>
              </a:extLst>
            </p:cNvPr>
            <p:cNvSpPr/>
            <p:nvPr/>
          </p:nvSpPr>
          <p:spPr>
            <a:xfrm>
              <a:off x="710806" y="1612877"/>
              <a:ext cx="1324404" cy="222152"/>
            </a:xfrm>
            <a:prstGeom prst="flowChartTerminator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블루투스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D2149E-2A7D-41E4-808A-D4C24931347D}"/>
                </a:ext>
              </a:extLst>
            </p:cNvPr>
            <p:cNvSpPr txBox="1"/>
            <p:nvPr/>
          </p:nvSpPr>
          <p:spPr>
            <a:xfrm>
              <a:off x="908716" y="3129371"/>
              <a:ext cx="5758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True</a:t>
              </a:r>
              <a:endParaRPr lang="ko-KR" altLang="en-US" sz="1050" dirty="0"/>
            </a:p>
          </p:txBody>
        </p: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5A89065D-9021-4259-8239-5407836C6562}"/>
                </a:ext>
              </a:extLst>
            </p:cNvPr>
            <p:cNvSpPr/>
            <p:nvPr/>
          </p:nvSpPr>
          <p:spPr>
            <a:xfrm>
              <a:off x="455323" y="2696281"/>
              <a:ext cx="1835369" cy="458993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>
                  <a:solidFill>
                    <a:schemeClr val="tx1"/>
                  </a:solidFill>
                </a:rPr>
                <a:t>블투</a:t>
              </a:r>
              <a:r>
                <a:rPr lang="ko-KR" altLang="en-US" sz="1050" dirty="0">
                  <a:solidFill>
                    <a:schemeClr val="tx1"/>
                  </a:solidFill>
                </a:rPr>
                <a:t> 활성화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B8EDCEC-F3D0-4E0D-B56D-99887CE68C80}"/>
                </a:ext>
              </a:extLst>
            </p:cNvPr>
            <p:cNvSpPr/>
            <p:nvPr/>
          </p:nvSpPr>
          <p:spPr>
            <a:xfrm>
              <a:off x="633107" y="2119237"/>
              <a:ext cx="1490621" cy="228727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</a:rPr>
                <a:t>블루투스 권한 추가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BF31999-4620-4BDD-B9EB-6D124CE542DB}"/>
                </a:ext>
              </a:extLst>
            </p:cNvPr>
            <p:cNvCxnSpPr>
              <a:cxnSpLocks/>
              <a:stCxn id="14" idx="2"/>
              <a:endCxn id="14" idx="2"/>
            </p:cNvCxnSpPr>
            <p:nvPr/>
          </p:nvCxnSpPr>
          <p:spPr>
            <a:xfrm>
              <a:off x="1373008" y="1835029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336999B5-8736-4057-B738-862D5DD3A9B8}"/>
                </a:ext>
              </a:extLst>
            </p:cNvPr>
            <p:cNvCxnSpPr>
              <a:cxnSpLocks/>
            </p:cNvCxnSpPr>
            <p:nvPr/>
          </p:nvCxnSpPr>
          <p:spPr>
            <a:xfrm>
              <a:off x="1373008" y="2391718"/>
              <a:ext cx="0" cy="317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5ED5E77-FD58-466A-B799-A886457BD773}"/>
                </a:ext>
              </a:extLst>
            </p:cNvPr>
            <p:cNvSpPr/>
            <p:nvPr/>
          </p:nvSpPr>
          <p:spPr>
            <a:xfrm>
              <a:off x="1684670" y="3694898"/>
              <a:ext cx="1435234" cy="420245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미리 설정해둔 블루투스 기기와 연결</a:t>
              </a: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D50F5023-D240-472A-8CA6-FF424F8104C8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9" y="4115143"/>
              <a:ext cx="0" cy="231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다이아몬드 68">
              <a:extLst>
                <a:ext uri="{FF2B5EF4-FFF2-40B4-BE49-F238E27FC236}">
                  <a16:creationId xmlns:a16="http://schemas.microsoft.com/office/drawing/2014/main" id="{B47DEA78-48C4-4A04-A063-4308E25F0930}"/>
                </a:ext>
              </a:extLst>
            </p:cNvPr>
            <p:cNvSpPr/>
            <p:nvPr/>
          </p:nvSpPr>
          <p:spPr>
            <a:xfrm>
              <a:off x="2513884" y="2687103"/>
              <a:ext cx="1835369" cy="490165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>
                  <a:solidFill>
                    <a:schemeClr val="tx1"/>
                  </a:solidFill>
                </a:rPr>
                <a:t>블투</a:t>
              </a:r>
              <a:r>
                <a:rPr lang="ko-KR" altLang="en-US" sz="1050" dirty="0">
                  <a:solidFill>
                    <a:schemeClr val="tx1"/>
                  </a:solidFill>
                </a:rPr>
                <a:t> 활성화</a:t>
              </a:r>
              <a:endParaRPr lang="en-US" altLang="ko-KR" sz="105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다이얼로그</a:t>
              </a: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65E50F69-DE20-43C3-B0A7-96C376961552}"/>
                </a:ext>
              </a:extLst>
            </p:cNvPr>
            <p:cNvCxnSpPr>
              <a:cxnSpLocks/>
              <a:stCxn id="14" idx="2"/>
              <a:endCxn id="37" idx="0"/>
            </p:cNvCxnSpPr>
            <p:nvPr/>
          </p:nvCxnSpPr>
          <p:spPr>
            <a:xfrm>
              <a:off x="1373008" y="1835029"/>
              <a:ext cx="5410" cy="284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A24CDEA-77D2-42E2-B2EB-CB4685310CA6}"/>
                </a:ext>
              </a:extLst>
            </p:cNvPr>
            <p:cNvSpPr/>
            <p:nvPr/>
          </p:nvSpPr>
          <p:spPr>
            <a:xfrm>
              <a:off x="1761885" y="4372775"/>
              <a:ext cx="1163864" cy="326761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Socket </a:t>
              </a:r>
              <a:r>
                <a:rPr lang="ko-KR" altLang="en-US" sz="1050" dirty="0">
                  <a:solidFill>
                    <a:schemeClr val="tx1"/>
                  </a:solidFill>
                </a:rPr>
                <a:t>생성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89F3850-982C-4BCF-AD6A-95BD47E378B2}"/>
                </a:ext>
              </a:extLst>
            </p:cNvPr>
            <p:cNvSpPr txBox="1"/>
            <p:nvPr/>
          </p:nvSpPr>
          <p:spPr>
            <a:xfrm>
              <a:off x="2157933" y="2627759"/>
              <a:ext cx="4887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False</a:t>
              </a:r>
              <a:endParaRPr lang="ko-KR" altLang="en-US" sz="1050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02DBA14-54A6-47D0-9445-15899E9B3543}"/>
                </a:ext>
              </a:extLst>
            </p:cNvPr>
            <p:cNvCxnSpPr>
              <a:stCxn id="36" idx="3"/>
              <a:endCxn id="69" idx="1"/>
            </p:cNvCxnSpPr>
            <p:nvPr/>
          </p:nvCxnSpPr>
          <p:spPr>
            <a:xfrm>
              <a:off x="2290692" y="2925778"/>
              <a:ext cx="223192" cy="6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CCC2140-5980-4A07-AE08-778206A6A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3006" y="3140968"/>
              <a:ext cx="1" cy="1967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4DE40E5-62FA-442B-9579-CCE3B4267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1568" y="3185463"/>
              <a:ext cx="1" cy="1967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37F0DDB-4648-49A0-8503-86A32D7742C4}"/>
                </a:ext>
              </a:extLst>
            </p:cNvPr>
            <p:cNvCxnSpPr>
              <a:cxnSpLocks/>
            </p:cNvCxnSpPr>
            <p:nvPr/>
          </p:nvCxnSpPr>
          <p:spPr>
            <a:xfrm>
              <a:off x="2379338" y="3356992"/>
              <a:ext cx="0" cy="306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EA3CD84-C18C-4419-9B29-C46B8E8C8BE7}"/>
                </a:ext>
              </a:extLst>
            </p:cNvPr>
            <p:cNvCxnSpPr/>
            <p:nvPr/>
          </p:nvCxnSpPr>
          <p:spPr>
            <a:xfrm>
              <a:off x="1373006" y="3337725"/>
              <a:ext cx="20585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A61F66-1C2B-4156-B43D-8E1D5BF6FC35}"/>
                </a:ext>
              </a:extLst>
            </p:cNvPr>
            <p:cNvSpPr txBox="1"/>
            <p:nvPr/>
          </p:nvSpPr>
          <p:spPr>
            <a:xfrm>
              <a:off x="3484936" y="3139324"/>
              <a:ext cx="5758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True</a:t>
              </a:r>
              <a:endParaRPr lang="ko-KR" altLang="en-US" sz="1050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984D544-6A17-404C-86E0-0FF8ADE69EA1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4725144"/>
              <a:ext cx="0" cy="231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8F35403-81BA-45A0-ADB7-8F392B8AA3D2}"/>
                </a:ext>
              </a:extLst>
            </p:cNvPr>
            <p:cNvSpPr/>
            <p:nvPr/>
          </p:nvSpPr>
          <p:spPr>
            <a:xfrm>
              <a:off x="1820355" y="4979509"/>
              <a:ext cx="1163864" cy="326761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층 수 값 전송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4B5D95-7C61-4EB0-8FEA-B572F837A50C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graphicFrame>
        <p:nvGraphicFramePr>
          <p:cNvPr id="2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33633"/>
              </p:ext>
            </p:extLst>
          </p:nvPr>
        </p:nvGraphicFramePr>
        <p:xfrm>
          <a:off x="4572000" y="1108623"/>
          <a:ext cx="4248471" cy="496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10"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h/w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블루투스 모듈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엘리베이터 모형과 앱 사이의 근거리 무선 통신을 가능하게 한다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브레드 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납땜을 하지 않고 센서와 부품을 연결하여 회로를 구성할 수 있도록 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6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무게 센서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혼잡도 표시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무게 센서를 이용하여 엘리베이터 탑승자 무게를 측정하여 혼잡도를 알려준다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600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아두이노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앱에서 전송한 층 수 데이터를 전달 받은 후 엘리베이터를 해당 층으로 이동시킨다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600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0">
                        <a:defRPr/>
                      </a:pPr>
                      <a:endParaRPr lang="ko-KR" altLang="en-US" sz="1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0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자석감지센서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자석이 탑재된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엘레베이터가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층에 도착하면 층에 붙어 있는 자석센서가 자석을 감지하여 도착함을 불빛으로 알려준다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600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모터</a:t>
                      </a:r>
                    </a:p>
                    <a:p>
                      <a:pPr algn="ctr" latinLnBrk="0">
                        <a:defRPr/>
                      </a:pPr>
                      <a:endParaRPr lang="ko-KR" altLang="en-US" sz="1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전류의 방향에 따라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모터의 회전 방향이 변경되는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모터를 이용하여 엘리베이터 모형을 상승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하강시킨다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600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defRPr/>
                      </a:pPr>
                      <a:endParaRPr lang="en-US" altLang="ko-KR" sz="1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0">
                        <a:defRPr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LCD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모니터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dirty="0"/>
                        <a:t>LCD </a:t>
                      </a:r>
                      <a:r>
                        <a:rPr lang="ko-KR" altLang="en-US" sz="1000" dirty="0"/>
                        <a:t>모니터를 통해 엘리베이터 이동 현황을 확인할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524085"/>
              </p:ext>
            </p:extLst>
          </p:nvPr>
        </p:nvGraphicFramePr>
        <p:xfrm>
          <a:off x="238628" y="2348880"/>
          <a:ext cx="4248471" cy="2814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 rowSpan="5"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s/w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층 수 입력 </a:t>
                      </a:r>
                      <a:r>
                        <a:rPr lang="en-US" altLang="ko-KR" sz="1000"/>
                        <a:t>(STT)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음성 인식을 통해 음성을 텍스트로 변환하여 층수를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89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직접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층 수 입력을 사용자가 직접 입력하여 등록할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89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혼잡도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무게센서를 이용해 받은 무게 값으로 내부 혼잡도를</a:t>
                      </a:r>
                      <a:r>
                        <a:rPr lang="en-US" altLang="ko-KR" sz="1000" dirty="0"/>
                        <a:t> 4</a:t>
                      </a:r>
                      <a:r>
                        <a:rPr lang="ko-KR" altLang="en-US" sz="1000" dirty="0"/>
                        <a:t>단계로 나누어 안내한다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89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무선통신</a:t>
                      </a:r>
                      <a:r>
                        <a:rPr lang="en-US" altLang="ko-KR" sz="1000"/>
                        <a:t>(Bluetooth)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아두이노와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스마트폰 앱 사이의 무선통신을 사용하여 층 수 값을 주고 받으며 엘리베이터 제어를 가능하게 한다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89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음성설명서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음성안내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생성하고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stt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tts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기능을 활용하여 음성설명서를 제공한다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994711" y="6415256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알고리즘 명세서 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79869" y="1920492"/>
            <a:ext cx="3703023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dirty="0"/>
              <a:t>① 매인 화면에서 층 수를 음성 입력할 지 텍스트로 직접 입력할 지 선택</a:t>
            </a:r>
          </a:p>
          <a:p>
            <a:pPr lvl="0">
              <a:defRPr/>
            </a:pPr>
            <a:endParaRPr lang="en-US" altLang="ko-KR" sz="1300" dirty="0"/>
          </a:p>
          <a:p>
            <a:pPr lvl="0">
              <a:defRPr/>
            </a:pPr>
            <a:r>
              <a:rPr lang="en-US" altLang="ko-KR" sz="1300" dirty="0"/>
              <a:t>② </a:t>
            </a:r>
            <a:r>
              <a:rPr lang="ko-KR" altLang="en-US" sz="1300" dirty="0"/>
              <a:t>음성 입력 화면 클릭 시 </a:t>
            </a:r>
            <a:r>
              <a:rPr lang="en-US" altLang="ko-KR" sz="1300" dirty="0"/>
              <a:t>, </a:t>
            </a:r>
            <a:r>
              <a:rPr lang="ko-KR" altLang="en-US" sz="1300" dirty="0"/>
              <a:t>구글 음성 인식을 실행한다</a:t>
            </a:r>
            <a:r>
              <a:rPr lang="en-US" altLang="ko-KR" sz="1300" dirty="0"/>
              <a:t>.</a:t>
            </a:r>
          </a:p>
          <a:p>
            <a:pPr lvl="0">
              <a:defRPr/>
            </a:pPr>
            <a:endParaRPr lang="en-US" altLang="ko-KR" sz="1300" dirty="0"/>
          </a:p>
          <a:p>
            <a:pPr lvl="0">
              <a:defRPr/>
            </a:pPr>
            <a:r>
              <a:rPr lang="en-US" altLang="ko-KR" sz="1300" dirty="0"/>
              <a:t>③ </a:t>
            </a:r>
            <a:r>
              <a:rPr lang="ko-KR" altLang="en-US" sz="1300" dirty="0"/>
              <a:t>인터넷이 연결 되어있지 않을 시</a:t>
            </a:r>
            <a:r>
              <a:rPr lang="en-US" altLang="ko-KR" sz="1300" dirty="0"/>
              <a:t>, </a:t>
            </a:r>
            <a:r>
              <a:rPr lang="ko-KR" altLang="en-US" sz="1300" dirty="0"/>
              <a:t>인터넷에 연결해달라는 토스트 메시지를 출력한다</a:t>
            </a:r>
            <a:r>
              <a:rPr lang="en-US" altLang="ko-KR" sz="1300" dirty="0"/>
              <a:t>.</a:t>
            </a:r>
          </a:p>
          <a:p>
            <a:pPr lvl="0">
              <a:defRPr/>
            </a:pPr>
            <a:endParaRPr lang="en-US" altLang="ko-KR" sz="1300" dirty="0"/>
          </a:p>
          <a:p>
            <a:pPr lvl="0">
              <a:defRPr/>
            </a:pPr>
            <a:r>
              <a:rPr lang="en-US" altLang="ko-KR" sz="1300" dirty="0"/>
              <a:t>④ </a:t>
            </a:r>
            <a:r>
              <a:rPr lang="ko-KR" altLang="en-US" sz="1300" dirty="0"/>
              <a:t>인터넷에 연결되어 있을 시</a:t>
            </a:r>
            <a:r>
              <a:rPr lang="en-US" altLang="ko-KR" sz="1300" dirty="0"/>
              <a:t>, Speech Recognizer Intent</a:t>
            </a:r>
            <a:r>
              <a:rPr lang="ko-KR" altLang="en-US" sz="1300" dirty="0"/>
              <a:t>를 </a:t>
            </a:r>
            <a:r>
              <a:rPr lang="en-US" altLang="ko-KR" sz="1300" dirty="0"/>
              <a:t>open</a:t>
            </a:r>
            <a:r>
              <a:rPr lang="ko-KR" altLang="en-US" sz="1300" dirty="0"/>
              <a:t>하여 음성인식을 실행한다</a:t>
            </a:r>
            <a:r>
              <a:rPr lang="en-US" altLang="ko-KR" sz="1300" dirty="0"/>
              <a:t>.</a:t>
            </a:r>
          </a:p>
          <a:p>
            <a:pPr lvl="0">
              <a:defRPr/>
            </a:pPr>
            <a:endParaRPr lang="en-US" altLang="ko-KR" sz="1300" dirty="0"/>
          </a:p>
          <a:p>
            <a:pPr lvl="0">
              <a:defRPr/>
            </a:pPr>
            <a:r>
              <a:rPr lang="en-US" altLang="ko-KR" sz="1300" dirty="0"/>
              <a:t>⑤ </a:t>
            </a:r>
            <a:r>
              <a:rPr lang="ko-KR" altLang="en-US" sz="1300" dirty="0"/>
              <a:t>사용자의 음성이 인식 되면 </a:t>
            </a:r>
            <a:r>
              <a:rPr lang="en-US" altLang="ko-KR" sz="1300" dirty="0"/>
              <a:t>RESULT_OK</a:t>
            </a:r>
            <a:r>
              <a:rPr lang="ko-KR" altLang="en-US" sz="1300" dirty="0"/>
              <a:t>값을 </a:t>
            </a:r>
          </a:p>
          <a:p>
            <a:pPr lvl="0">
              <a:defRPr/>
            </a:pPr>
            <a:r>
              <a:rPr lang="ko-KR" altLang="en-US" sz="1300" dirty="0"/>
              <a:t>반환하고 층 수 값을 문자형으로 변환하여 </a:t>
            </a:r>
            <a:r>
              <a:rPr lang="ko-KR" altLang="en-US" sz="1300" dirty="0" err="1"/>
              <a:t>아두이노에</a:t>
            </a:r>
            <a:r>
              <a:rPr lang="ko-KR" altLang="en-US" sz="1300" dirty="0"/>
              <a:t> 값을 넘긴다</a:t>
            </a:r>
            <a:r>
              <a:rPr lang="en-US" altLang="ko-KR" sz="1300" dirty="0"/>
              <a:t>.</a:t>
            </a:r>
          </a:p>
          <a:p>
            <a:pPr lvl="0">
              <a:defRPr/>
            </a:pPr>
            <a:endParaRPr lang="ko-KR" altLang="en-US" sz="1300" dirty="0"/>
          </a:p>
        </p:txBody>
      </p:sp>
      <p:cxnSp>
        <p:nvCxnSpPr>
          <p:cNvPr id="91" name="직선 화살표 연결선 46"/>
          <p:cNvCxnSpPr/>
          <p:nvPr/>
        </p:nvCxnSpPr>
        <p:spPr>
          <a:xfrm>
            <a:off x="1322160" y="2853908"/>
            <a:ext cx="0" cy="231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C434DB-0856-4181-8BDB-D946D5474F35}"/>
              </a:ext>
            </a:extLst>
          </p:cNvPr>
          <p:cNvGrpSpPr/>
          <p:nvPr/>
        </p:nvGrpSpPr>
        <p:grpSpPr>
          <a:xfrm>
            <a:off x="603350" y="1649154"/>
            <a:ext cx="3387117" cy="3957176"/>
            <a:chOff x="424356" y="1533536"/>
            <a:chExt cx="3387117" cy="3957176"/>
          </a:xfrm>
        </p:grpSpPr>
        <p:cxnSp>
          <p:nvCxnSpPr>
            <p:cNvPr id="90" name="직선 화살표 연결선 46"/>
            <p:cNvCxnSpPr/>
            <p:nvPr/>
          </p:nvCxnSpPr>
          <p:spPr>
            <a:xfrm>
              <a:off x="3203848" y="2204864"/>
              <a:ext cx="0" cy="231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FD89359-45E8-42DD-8D2C-78432B529CBC}"/>
                </a:ext>
              </a:extLst>
            </p:cNvPr>
            <p:cNvGrpSpPr/>
            <p:nvPr/>
          </p:nvGrpSpPr>
          <p:grpSpPr>
            <a:xfrm>
              <a:off x="424356" y="1533536"/>
              <a:ext cx="3387117" cy="3957176"/>
              <a:chOff x="404475" y="1526777"/>
              <a:chExt cx="3387117" cy="3957176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404475" y="1526777"/>
                <a:ext cx="3387117" cy="3957176"/>
                <a:chOff x="404475" y="1526777"/>
                <a:chExt cx="3387117" cy="3957176"/>
              </a:xfrm>
            </p:grpSpPr>
            <p:sp>
              <p:nvSpPr>
                <p:cNvPr id="14" name="순서도: 수행의 시작/종료 13"/>
                <p:cNvSpPr/>
                <p:nvPr/>
              </p:nvSpPr>
              <p:spPr>
                <a:xfrm>
                  <a:off x="1691680" y="1526777"/>
                  <a:ext cx="1324404" cy="222152"/>
                </a:xfrm>
                <a:prstGeom prst="flowChartTerminator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050">
                      <a:solidFill>
                        <a:schemeClr val="tx1"/>
                      </a:solidFill>
                    </a:rPr>
                    <a:t>층 수 입력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787132" y="3493470"/>
                  <a:ext cx="575887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050"/>
                    <a:t>True</a:t>
                  </a:r>
                  <a:endParaRPr lang="ko-KR" altLang="en-US" sz="1050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592841" y="2488136"/>
                  <a:ext cx="1490621" cy="3657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050" dirty="0">
                      <a:solidFill>
                        <a:schemeClr val="tx1"/>
                      </a:solidFill>
                    </a:rPr>
                    <a:t>구글 음성 인식 실행</a:t>
                  </a:r>
                </a:p>
              </p:txBody>
            </p:sp>
            <p:sp>
              <p:nvSpPr>
                <p:cNvPr id="36" name="다이아몬드 35"/>
                <p:cNvSpPr/>
                <p:nvPr/>
              </p:nvSpPr>
              <p:spPr>
                <a:xfrm>
                  <a:off x="404475" y="3096035"/>
                  <a:ext cx="1835369" cy="458993"/>
                </a:xfrm>
                <a:prstGeom prst="diamond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050">
                      <a:solidFill>
                        <a:schemeClr val="tx1"/>
                      </a:solidFill>
                    </a:rPr>
                    <a:t>인터넷 연결</a:t>
                  </a: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720925" y="1934603"/>
                  <a:ext cx="1186491" cy="26512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050">
                      <a:solidFill>
                        <a:schemeClr val="tx1"/>
                      </a:solidFill>
                    </a:rPr>
                    <a:t>음성 입력</a:t>
                  </a: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2605101" y="1941963"/>
                  <a:ext cx="1186491" cy="26512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050" dirty="0">
                      <a:solidFill>
                        <a:schemeClr val="tx1"/>
                      </a:solidFill>
                    </a:rPr>
                    <a:t>직접 입력</a:t>
                  </a:r>
                </a:p>
              </p:txBody>
            </p:sp>
            <p:cxnSp>
              <p:nvCxnSpPr>
                <p:cNvPr id="27" name="직선 연결선 26"/>
                <p:cNvCxnSpPr>
                  <a:stCxn id="14" idx="2"/>
                  <a:endCxn id="14" idx="2"/>
                </p:cNvCxnSpPr>
                <p:nvPr/>
              </p:nvCxnSpPr>
              <p:spPr>
                <a:xfrm>
                  <a:off x="2353882" y="1748929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/>
                <p:cNvCxnSpPr/>
                <p:nvPr/>
              </p:nvCxnSpPr>
              <p:spPr>
                <a:xfrm>
                  <a:off x="1312680" y="2207084"/>
                  <a:ext cx="0" cy="2319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/>
                <p:cNvCxnSpPr/>
                <p:nvPr/>
              </p:nvCxnSpPr>
              <p:spPr>
                <a:xfrm>
                  <a:off x="1322160" y="2853908"/>
                  <a:ext cx="0" cy="2319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/>
                <p:cNvCxnSpPr/>
                <p:nvPr/>
              </p:nvCxnSpPr>
              <p:spPr>
                <a:xfrm>
                  <a:off x="1338831" y="3551140"/>
                  <a:ext cx="0" cy="2319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/>
                <p:cNvSpPr/>
                <p:nvPr/>
              </p:nvSpPr>
              <p:spPr>
                <a:xfrm>
                  <a:off x="604809" y="3817916"/>
                  <a:ext cx="1490621" cy="3657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050">
                      <a:solidFill>
                        <a:schemeClr val="tx1"/>
                      </a:solidFill>
                    </a:rPr>
                    <a:t>Speech</a:t>
                  </a:r>
                  <a:r>
                    <a:rPr lang="ko-KR" altLang="en-US" sz="105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050">
                      <a:solidFill>
                        <a:schemeClr val="tx1"/>
                      </a:solidFill>
                    </a:rPr>
                    <a:t>Recognizer Intent open</a:t>
                  </a:r>
                  <a:endParaRPr lang="ko-KR" altLang="en-US" sz="105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직선 화살표 연결선 53"/>
                <p:cNvCxnSpPr/>
                <p:nvPr/>
              </p:nvCxnSpPr>
              <p:spPr>
                <a:xfrm>
                  <a:off x="3016084" y="3325531"/>
                  <a:ext cx="0" cy="4575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직사각형 54"/>
                <p:cNvSpPr/>
                <p:nvPr/>
              </p:nvSpPr>
              <p:spPr>
                <a:xfrm>
                  <a:off x="755576" y="5157192"/>
                  <a:ext cx="1163864" cy="32676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050">
                      <a:solidFill>
                        <a:schemeClr val="tx1"/>
                      </a:solidFill>
                    </a:rPr>
                    <a:t>return RESULT_OK</a:t>
                  </a:r>
                  <a:endParaRPr lang="ko-KR" altLang="en-US" sz="105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직선 화살표 연결선 55"/>
                <p:cNvCxnSpPr/>
                <p:nvPr/>
              </p:nvCxnSpPr>
              <p:spPr>
                <a:xfrm>
                  <a:off x="1354219" y="4205143"/>
                  <a:ext cx="0" cy="2319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/>
                <p:cNvSpPr/>
                <p:nvPr/>
              </p:nvSpPr>
              <p:spPr>
                <a:xfrm>
                  <a:off x="569112" y="4415868"/>
                  <a:ext cx="1587814" cy="490165"/>
                </a:xfrm>
                <a:prstGeom prst="diamond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050">
                      <a:solidFill>
                        <a:schemeClr val="tx1"/>
                      </a:solidFill>
                    </a:rPr>
                    <a:t>음성 인식</a:t>
                  </a:r>
                </a:p>
              </p:txBody>
            </p:sp>
            <p:cxnSp>
              <p:nvCxnSpPr>
                <p:cNvPr id="70" name="직선 화살표 연결선 69"/>
                <p:cNvCxnSpPr/>
                <p:nvPr/>
              </p:nvCxnSpPr>
              <p:spPr>
                <a:xfrm>
                  <a:off x="1331640" y="4869160"/>
                  <a:ext cx="0" cy="2319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직사각형 70"/>
                <p:cNvSpPr/>
                <p:nvPr/>
              </p:nvSpPr>
              <p:spPr>
                <a:xfrm>
                  <a:off x="2387711" y="3810276"/>
                  <a:ext cx="1163864" cy="32676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050">
                      <a:solidFill>
                        <a:schemeClr val="tx1"/>
                      </a:solidFill>
                    </a:rPr>
                    <a:t>안내문구 출력</a:t>
                  </a:r>
                </a:p>
              </p:txBody>
            </p:sp>
            <p:cxnSp>
              <p:nvCxnSpPr>
                <p:cNvPr id="77" name="직선 연결선 76"/>
                <p:cNvCxnSpPr>
                  <a:stCxn id="36" idx="3"/>
                </p:cNvCxnSpPr>
                <p:nvPr/>
              </p:nvCxnSpPr>
              <p:spPr>
                <a:xfrm>
                  <a:off x="2239844" y="3325532"/>
                  <a:ext cx="77624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/>
                <p:cNvCxnSpPr>
                  <a:stCxn id="14" idx="2"/>
                  <a:endCxn id="37" idx="0"/>
                </p:cNvCxnSpPr>
                <p:nvPr/>
              </p:nvCxnSpPr>
              <p:spPr>
                <a:xfrm flipH="1">
                  <a:off x="1314171" y="1748929"/>
                  <a:ext cx="1039711" cy="1856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화살표 연결선 84"/>
                <p:cNvCxnSpPr>
                  <a:stCxn id="14" idx="2"/>
                  <a:endCxn id="39" idx="0"/>
                </p:cNvCxnSpPr>
                <p:nvPr/>
              </p:nvCxnSpPr>
              <p:spPr>
                <a:xfrm>
                  <a:off x="2353882" y="1748929"/>
                  <a:ext cx="844465" cy="1930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/>
                <p:cNvCxnSpPr>
                  <a:stCxn id="55" idx="3"/>
                </p:cNvCxnSpPr>
                <p:nvPr/>
              </p:nvCxnSpPr>
              <p:spPr>
                <a:xfrm flipV="1">
                  <a:off x="1919440" y="5320572"/>
                  <a:ext cx="434442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직사각형 87"/>
                <p:cNvSpPr/>
                <p:nvPr/>
              </p:nvSpPr>
              <p:spPr>
                <a:xfrm>
                  <a:off x="2616048" y="2492896"/>
                  <a:ext cx="1163864" cy="32676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w="med" len="med"/>
                  <a:tailEnd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050">
                      <a:solidFill>
                        <a:schemeClr val="tx1"/>
                      </a:solidFill>
                    </a:rPr>
                    <a:t>층 수 값 전송</a:t>
                  </a: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2447764" y="3095382"/>
                  <a:ext cx="568318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050"/>
                    <a:t>False</a:t>
                  </a:r>
                  <a:endParaRPr lang="ko-KR" altLang="en-US" sz="105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899592" y="4846391"/>
                  <a:ext cx="575887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050"/>
                    <a:t>True</a:t>
                  </a:r>
                  <a:endParaRPr lang="ko-KR" altLang="en-US" sz="1050"/>
                </a:p>
              </p:txBody>
            </p:sp>
          </p:grpSp>
          <p:sp>
            <p:nvSpPr>
              <p:cNvPr id="92" name="직사각형 87"/>
              <p:cNvSpPr/>
              <p:nvPr/>
            </p:nvSpPr>
            <p:spPr>
              <a:xfrm>
                <a:off x="2328016" y="5157192"/>
                <a:ext cx="1163864" cy="326761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w="med" len="med"/>
                <a:tailEnd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050" dirty="0">
                    <a:solidFill>
                      <a:schemeClr val="tx1"/>
                    </a:solidFill>
                  </a:rPr>
                  <a:t>층 수 값 전송</a:t>
                </a:r>
              </a:p>
            </p:txBody>
          </p:sp>
        </p:grp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8B8FD6-BD14-4158-8966-A0CC3525BD2D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6170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952716" y="1473901"/>
            <a:ext cx="3910943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2C496E-B587-491B-8306-C4BD509F7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32E8B-7857-4E57-8459-F250C27A2697}"/>
              </a:ext>
            </a:extLst>
          </p:cNvPr>
          <p:cNvSpPr txBox="1"/>
          <p:nvPr/>
        </p:nvSpPr>
        <p:spPr>
          <a:xfrm>
            <a:off x="4999975" y="1882423"/>
            <a:ext cx="381642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① </a:t>
            </a:r>
            <a:r>
              <a:rPr lang="ko-KR" altLang="en-US" sz="1200" dirty="0" err="1"/>
              <a:t>띵동</a:t>
            </a:r>
            <a:r>
              <a:rPr lang="ko-KR" altLang="en-US" sz="1200" dirty="0"/>
              <a:t> 앱에서 음성인식 </a:t>
            </a:r>
            <a:r>
              <a:rPr lang="en-US" altLang="ko-KR" sz="1200" dirty="0"/>
              <a:t>/ </a:t>
            </a:r>
            <a:r>
              <a:rPr lang="ko-KR" altLang="en-US" sz="1200" dirty="0"/>
              <a:t>직접 입력으로 층 수를 입력한 후 블루투스를 통해 </a:t>
            </a:r>
            <a:r>
              <a:rPr lang="ko-KR" altLang="en-US" sz="1200" dirty="0" err="1"/>
              <a:t>아두이노로</a:t>
            </a:r>
            <a:r>
              <a:rPr lang="ko-KR" altLang="en-US" sz="1200" dirty="0"/>
              <a:t> 값을 전송한다</a:t>
            </a:r>
            <a:r>
              <a:rPr lang="en-US" altLang="ko-KR" sz="12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② </a:t>
            </a:r>
            <a:r>
              <a:rPr lang="ko-KR" altLang="en-US" sz="1200" dirty="0"/>
              <a:t>문자형으로 넘어온 층 수 값을 저장한다</a:t>
            </a:r>
            <a:r>
              <a:rPr lang="en-US" altLang="ko-KR" sz="12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③ </a:t>
            </a:r>
            <a:r>
              <a:rPr lang="ko-KR" altLang="en-US" sz="1200" dirty="0"/>
              <a:t>아래의 경우</a:t>
            </a:r>
            <a:r>
              <a:rPr lang="en-US" altLang="ko-KR" sz="1200" dirty="0"/>
              <a:t>,</a:t>
            </a:r>
            <a:r>
              <a:rPr lang="ko-KR" altLang="en-US" sz="1200" dirty="0"/>
              <a:t> 엘리베이터는 작동하지 않는다</a:t>
            </a:r>
            <a:r>
              <a:rPr lang="en-US" altLang="ko-KR" sz="1200" dirty="0"/>
              <a:t>.</a:t>
            </a:r>
            <a:endParaRPr lang="en-US" altLang="ko-KR" sz="1300" dirty="0"/>
          </a:p>
          <a:p>
            <a:r>
              <a:rPr lang="en-US" altLang="ko-KR" sz="1200" dirty="0"/>
              <a:t>3-1.</a:t>
            </a:r>
            <a:r>
              <a:rPr lang="ko-KR" altLang="en-US" sz="1200" dirty="0"/>
              <a:t> 층 수 값과 센서 값이 동일할 경우 </a:t>
            </a:r>
            <a:endParaRPr lang="en-US" altLang="ko-KR" sz="1200" dirty="0"/>
          </a:p>
          <a:p>
            <a:r>
              <a:rPr lang="en-US" altLang="ko-KR" sz="1200" dirty="0"/>
              <a:t>3-2.</a:t>
            </a:r>
            <a:r>
              <a:rPr lang="ko-KR" altLang="en-US" sz="1200" dirty="0"/>
              <a:t> 아무런 입력이 없을 경우 </a:t>
            </a:r>
            <a:endParaRPr lang="en-US" altLang="ko-KR" sz="1200" dirty="0"/>
          </a:p>
          <a:p>
            <a:r>
              <a:rPr lang="en-US" altLang="ko-KR" sz="1200" dirty="0"/>
              <a:t>3-2.</a:t>
            </a:r>
            <a:r>
              <a:rPr lang="ko-KR" altLang="en-US" sz="1200" dirty="0"/>
              <a:t> 무게 값이 </a:t>
            </a:r>
            <a:r>
              <a:rPr lang="en-US" altLang="ko-KR" sz="1200" dirty="0"/>
              <a:t>5500</a:t>
            </a:r>
            <a:r>
              <a:rPr lang="ko-KR" altLang="en-US" sz="1200" dirty="0"/>
              <a:t> 이상일 경우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④ </a:t>
            </a:r>
            <a:r>
              <a:rPr lang="ko-KR" altLang="en-US" sz="1200" dirty="0"/>
              <a:t>층 수 값이 센서 값보다 클 경우 엘리베이터 상승한다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⑤ </a:t>
            </a:r>
            <a:r>
              <a:rPr lang="ko-KR" altLang="en-US" sz="1200" dirty="0"/>
              <a:t>입력한 층 수 값이 센서 값보다 작을 경우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    엘리베이터 하강한다</a:t>
            </a:r>
            <a:r>
              <a:rPr lang="en-US" altLang="ko-KR" sz="1200" dirty="0"/>
              <a:t>.</a:t>
            </a:r>
          </a:p>
          <a:p>
            <a:endParaRPr lang="en-US" altLang="ko-KR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센서 값 </a:t>
            </a:r>
            <a:r>
              <a:rPr lang="en-US" altLang="ko-KR" sz="1000" dirty="0"/>
              <a:t>: </a:t>
            </a:r>
            <a:r>
              <a:rPr lang="ko-KR" altLang="en-US" sz="1000" dirty="0"/>
              <a:t>현재 위치하고 있는 엘리베이터의 층수 값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층수 값 </a:t>
            </a:r>
            <a:r>
              <a:rPr lang="en-US" altLang="ko-KR" sz="1000" dirty="0"/>
              <a:t>: </a:t>
            </a:r>
            <a:r>
              <a:rPr lang="ko-KR" altLang="en-US" sz="1000" dirty="0"/>
              <a:t>앱에서 블루투스로 넘어온 층 수 값 </a:t>
            </a:r>
            <a:r>
              <a:rPr lang="en-US" altLang="ko-KR" sz="1000" dirty="0"/>
              <a:t>/ </a:t>
            </a:r>
            <a:r>
              <a:rPr lang="ko-KR" altLang="en-US" sz="1000" dirty="0"/>
              <a:t>스위치 값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updown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엘리베이터를 작동하기 위한 변수 </a:t>
            </a:r>
            <a:endParaRPr lang="en-US" altLang="ko-KR" sz="1000" dirty="0"/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(0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멈춤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1:</a:t>
            </a:r>
            <a:r>
              <a:rPr lang="ko-KR" altLang="en-US" sz="1000" dirty="0"/>
              <a:t> 상승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2:</a:t>
            </a:r>
            <a:r>
              <a:rPr lang="ko-KR" altLang="en-US" sz="1000" dirty="0"/>
              <a:t> 하강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</a:p>
          <a:p>
            <a:endParaRPr lang="en-US" altLang="ko-KR" sz="1300" dirty="0"/>
          </a:p>
          <a:p>
            <a:endParaRPr lang="ko-KR" altLang="en-US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551D81-E280-46C3-A2E3-74F199E2D975}"/>
                  </a:ext>
                </a:extLst>
              </p:cNvPr>
              <p:cNvSpPr txBox="1"/>
              <p:nvPr/>
            </p:nvSpPr>
            <p:spPr>
              <a:xfrm>
                <a:off x="132160" y="5947124"/>
                <a:ext cx="7073155" cy="250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C00000"/>
                    </a:solidFill>
                  </a:rPr>
                  <a:t>*</a:t>
                </a:r>
                <a:r>
                  <a:rPr lang="ko-KR" altLang="en-US" sz="1000" dirty="0"/>
                  <a:t> 예외 사항을 막기 위해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층 수 값이 입력되었으나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센서 값이 없을 경우 하강하도록 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센</m:t>
                    </m:r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서</m:t>
                    </m:r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값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인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식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후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조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건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재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확</m:t>
                    </m:r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551D81-E280-46C3-A2E3-74F199E2D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60" y="5947124"/>
                <a:ext cx="7073155" cy="250133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E9C0C0-C6B7-4DEF-8C83-027B1C196656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70D3AD-259B-3644-AD8C-0CAA44209FE1}"/>
              </a:ext>
            </a:extLst>
          </p:cNvPr>
          <p:cNvSpPr txBox="1"/>
          <p:nvPr/>
        </p:nvSpPr>
        <p:spPr>
          <a:xfrm>
            <a:off x="3668737" y="1581853"/>
            <a:ext cx="1072730" cy="43088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btt</a:t>
            </a:r>
            <a:r>
              <a:rPr kumimoji="1" lang="en-US" altLang="ko-Kore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</a:t>
            </a:r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층 수 값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en-US" altLang="ko-Kore-KR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</a:t>
            </a:r>
            <a:r>
              <a:rPr kumimoji="1" lang="en-US" altLang="ko-Kore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</a:t>
            </a:r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센서 값</a:t>
            </a:r>
            <a:r>
              <a:rPr kumimoji="1" lang="en-US" altLang="ko-Kore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1" lang="ko-Kore-KR" altLang="en-US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304D9D-5DF2-40FA-8C6C-25FEDF59E9AC}"/>
              </a:ext>
            </a:extLst>
          </p:cNvPr>
          <p:cNvGrpSpPr/>
          <p:nvPr/>
        </p:nvGrpSpPr>
        <p:grpSpPr>
          <a:xfrm>
            <a:off x="655977" y="2033982"/>
            <a:ext cx="3837346" cy="3467567"/>
            <a:chOff x="754749" y="2087416"/>
            <a:chExt cx="3837346" cy="3467567"/>
          </a:xfrm>
        </p:grpSpPr>
        <p:sp>
          <p:nvSpPr>
            <p:cNvPr id="98" name="순서도: 수행의 시작/종료 97">
              <a:extLst>
                <a:ext uri="{FF2B5EF4-FFF2-40B4-BE49-F238E27FC236}">
                  <a16:creationId xmlns:a16="http://schemas.microsoft.com/office/drawing/2014/main" id="{C9BB36C3-A2B4-48B1-8623-0F0039CAF255}"/>
                </a:ext>
              </a:extLst>
            </p:cNvPr>
            <p:cNvSpPr/>
            <p:nvPr/>
          </p:nvSpPr>
          <p:spPr>
            <a:xfrm>
              <a:off x="797309" y="2087416"/>
              <a:ext cx="1880550" cy="225406"/>
            </a:xfrm>
            <a:prstGeom prst="flowChartTerminator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btt</a:t>
              </a:r>
              <a:r>
                <a:rPr lang="ko-KR" altLang="en-US" sz="1200" dirty="0">
                  <a:solidFill>
                    <a:schemeClr val="tx1"/>
                  </a:solidFill>
                </a:rPr>
                <a:t> 값 저장</a:t>
              </a: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680D5E4F-7308-4EA1-9CFF-90F93FEF9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415" y="2303833"/>
              <a:ext cx="9426" cy="2254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9D6B13-1D79-40F0-BB3D-AF72AD7A82A0}"/>
                </a:ext>
              </a:extLst>
            </p:cNvPr>
            <p:cNvSpPr txBox="1"/>
            <p:nvPr/>
          </p:nvSpPr>
          <p:spPr>
            <a:xfrm>
              <a:off x="2626132" y="2550531"/>
              <a:ext cx="55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YES</a:t>
              </a:r>
              <a:endParaRPr lang="ko-KR" altLang="en-US" sz="1200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3F8C265-5E7E-49FA-809A-327E6D528175}"/>
                </a:ext>
              </a:extLst>
            </p:cNvPr>
            <p:cNvSpPr/>
            <p:nvPr/>
          </p:nvSpPr>
          <p:spPr>
            <a:xfrm>
              <a:off x="3018680" y="2666347"/>
              <a:ext cx="1379804" cy="276999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updown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=0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다이아몬드 106">
              <a:extLst>
                <a:ext uri="{FF2B5EF4-FFF2-40B4-BE49-F238E27FC236}">
                  <a16:creationId xmlns:a16="http://schemas.microsoft.com/office/drawing/2014/main" id="{8E60F9D5-4D92-4F4B-BF01-0963DFCA6E81}"/>
                </a:ext>
              </a:extLst>
            </p:cNvPr>
            <p:cNvSpPr/>
            <p:nvPr/>
          </p:nvSpPr>
          <p:spPr>
            <a:xfrm>
              <a:off x="766693" y="2527352"/>
              <a:ext cx="1934362" cy="554990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btt</a:t>
              </a:r>
              <a:r>
                <a:rPr lang="en-US" altLang="ko-KR" sz="1200" dirty="0">
                  <a:solidFill>
                    <a:schemeClr val="tx1"/>
                  </a:solidFill>
                </a:rPr>
                <a:t> ==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sen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F4105E64-BDA3-4432-BFC9-94909EFA83FE}"/>
                </a:ext>
              </a:extLst>
            </p:cNvPr>
            <p:cNvCxnSpPr>
              <a:cxnSpLocks/>
            </p:cNvCxnSpPr>
            <p:nvPr/>
          </p:nvCxnSpPr>
          <p:spPr>
            <a:xfrm>
              <a:off x="1721930" y="3103786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3F513A5-39D0-4442-8341-D90DE10DFB77}"/>
                </a:ext>
              </a:extLst>
            </p:cNvPr>
            <p:cNvSpPr txBox="1"/>
            <p:nvPr/>
          </p:nvSpPr>
          <p:spPr>
            <a:xfrm>
              <a:off x="1333099" y="3072629"/>
              <a:ext cx="417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NO</a:t>
              </a:r>
              <a:endParaRPr lang="ko-KR" altLang="en-US" sz="1200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017F280-EC34-4C1E-B4C0-9BEC72A06BC6}"/>
                </a:ext>
              </a:extLst>
            </p:cNvPr>
            <p:cNvCxnSpPr>
              <a:cxnSpLocks/>
              <a:stCxn id="107" idx="3"/>
              <a:endCxn id="106" idx="1"/>
            </p:cNvCxnSpPr>
            <p:nvPr/>
          </p:nvCxnSpPr>
          <p:spPr>
            <a:xfrm>
              <a:off x="2701055" y="2804847"/>
              <a:ext cx="3176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0AE589E2-FC05-2341-87E8-0DD2212F9B46}"/>
                </a:ext>
              </a:extLst>
            </p:cNvPr>
            <p:cNvSpPr/>
            <p:nvPr/>
          </p:nvSpPr>
          <p:spPr>
            <a:xfrm>
              <a:off x="766693" y="3359837"/>
              <a:ext cx="1934362" cy="554990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btt</a:t>
              </a:r>
              <a:r>
                <a:rPr lang="en-US" altLang="ko-KR" sz="1200" dirty="0">
                  <a:solidFill>
                    <a:schemeClr val="tx1"/>
                  </a:solidFill>
                </a:rPr>
                <a:t> &gt;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sen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C29303-A38A-3345-99C9-A6AD7C0A7B45}"/>
                </a:ext>
              </a:extLst>
            </p:cNvPr>
            <p:cNvSpPr txBox="1"/>
            <p:nvPr/>
          </p:nvSpPr>
          <p:spPr>
            <a:xfrm>
              <a:off x="2633077" y="3382136"/>
              <a:ext cx="55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YES</a:t>
              </a:r>
              <a:endParaRPr lang="ko-KR" altLang="en-US" sz="12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910AA33-31E3-FE45-B165-3667F03B6FF7}"/>
                </a:ext>
              </a:extLst>
            </p:cNvPr>
            <p:cNvSpPr/>
            <p:nvPr/>
          </p:nvSpPr>
          <p:spPr>
            <a:xfrm>
              <a:off x="3025625" y="3497952"/>
              <a:ext cx="1379804" cy="276999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updown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=1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E876630D-C08E-0B41-B223-1FFA2FDD31D8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2708000" y="3636452"/>
              <a:ext cx="3176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BC47DAD-0270-DD4A-9900-FFF0718D64D9}"/>
                </a:ext>
              </a:extLst>
            </p:cNvPr>
            <p:cNvSpPr txBox="1"/>
            <p:nvPr/>
          </p:nvSpPr>
          <p:spPr>
            <a:xfrm>
              <a:off x="1303608" y="3982727"/>
              <a:ext cx="417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NO</a:t>
              </a:r>
              <a:endParaRPr lang="ko-KR" altLang="en-US" sz="1200" dirty="0"/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F69DA0E1-5B69-6F4F-B48C-CEDDF63DCEDE}"/>
                </a:ext>
              </a:extLst>
            </p:cNvPr>
            <p:cNvSpPr/>
            <p:nvPr/>
          </p:nvSpPr>
          <p:spPr>
            <a:xfrm>
              <a:off x="2885308" y="4406242"/>
              <a:ext cx="1706787" cy="554990"/>
            </a:xfrm>
            <a:prstGeom prst="diamond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btt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!= 0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sen</a:t>
              </a:r>
              <a:r>
                <a:rPr lang="en-US" altLang="ko-KR" sz="1200" dirty="0">
                  <a:solidFill>
                    <a:schemeClr val="tx1"/>
                  </a:solidFill>
                </a:rPr>
                <a:t> == 0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A1F9EBD-E5F9-E349-B9CD-E70500158ACB}"/>
                </a:ext>
              </a:extLst>
            </p:cNvPr>
            <p:cNvSpPr/>
            <p:nvPr/>
          </p:nvSpPr>
          <p:spPr>
            <a:xfrm>
              <a:off x="2031678" y="5233303"/>
              <a:ext cx="1338753" cy="32168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Updown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다이아몬드 57">
              <a:extLst>
                <a:ext uri="{FF2B5EF4-FFF2-40B4-BE49-F238E27FC236}">
                  <a16:creationId xmlns:a16="http://schemas.microsoft.com/office/drawing/2014/main" id="{17A1406C-A445-2B4A-9598-4F1D46154B96}"/>
                </a:ext>
              </a:extLst>
            </p:cNvPr>
            <p:cNvSpPr/>
            <p:nvPr/>
          </p:nvSpPr>
          <p:spPr>
            <a:xfrm>
              <a:off x="754749" y="4406242"/>
              <a:ext cx="1934362" cy="554990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btt</a:t>
              </a:r>
              <a:r>
                <a:rPr lang="en-US" altLang="ko-KR" sz="1200" dirty="0">
                  <a:solidFill>
                    <a:schemeClr val="tx1"/>
                  </a:solidFill>
                </a:rPr>
                <a:t> &lt;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sen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6B046FCC-301D-534B-AA94-7EFC3B8D44E6}"/>
                </a:ext>
              </a:extLst>
            </p:cNvPr>
            <p:cNvCxnSpPr>
              <a:cxnSpLocks/>
            </p:cNvCxnSpPr>
            <p:nvPr/>
          </p:nvCxnSpPr>
          <p:spPr>
            <a:xfrm>
              <a:off x="1726123" y="3913430"/>
              <a:ext cx="0" cy="476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FB32201-68B0-824D-9AB6-5CFF45BF300E}"/>
                </a:ext>
              </a:extLst>
            </p:cNvPr>
            <p:cNvCxnSpPr>
              <a:cxnSpLocks/>
            </p:cNvCxnSpPr>
            <p:nvPr/>
          </p:nvCxnSpPr>
          <p:spPr>
            <a:xfrm>
              <a:off x="1715955" y="4150550"/>
              <a:ext cx="19995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B3E653A4-4C6E-134A-B331-B09E9FE3870F}"/>
                </a:ext>
              </a:extLst>
            </p:cNvPr>
            <p:cNvCxnSpPr/>
            <p:nvPr/>
          </p:nvCxnSpPr>
          <p:spPr>
            <a:xfrm>
              <a:off x="3709740" y="4150550"/>
              <a:ext cx="0" cy="255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991A25F7-D5BC-0A4A-B8F8-0753A17FDA83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 flipH="1">
              <a:off x="3738701" y="4961232"/>
              <a:ext cx="1" cy="94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EA653D3E-7493-1B40-96DC-D29E20D1F785}"/>
                </a:ext>
              </a:extLst>
            </p:cNvPr>
            <p:cNvCxnSpPr/>
            <p:nvPr/>
          </p:nvCxnSpPr>
          <p:spPr>
            <a:xfrm flipH="1">
              <a:off x="1724681" y="4963428"/>
              <a:ext cx="1" cy="94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B27156A8-9430-004A-87CC-8404BE953DA3}"/>
                </a:ext>
              </a:extLst>
            </p:cNvPr>
            <p:cNvCxnSpPr/>
            <p:nvPr/>
          </p:nvCxnSpPr>
          <p:spPr>
            <a:xfrm>
              <a:off x="1724681" y="5055390"/>
              <a:ext cx="20140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934CF7EA-29D3-114B-BA73-943CE8E1A3AC}"/>
                </a:ext>
              </a:extLst>
            </p:cNvPr>
            <p:cNvCxnSpPr>
              <a:endCxn id="57" idx="0"/>
            </p:cNvCxnSpPr>
            <p:nvPr/>
          </p:nvCxnSpPr>
          <p:spPr>
            <a:xfrm>
              <a:off x="2701054" y="5055390"/>
              <a:ext cx="1" cy="177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9E94DE9-457E-264C-B418-E53BCF04A63D}"/>
                </a:ext>
              </a:extLst>
            </p:cNvPr>
            <p:cNvSpPr txBox="1"/>
            <p:nvPr/>
          </p:nvSpPr>
          <p:spPr>
            <a:xfrm>
              <a:off x="2888780" y="4099787"/>
              <a:ext cx="84426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*</a:t>
              </a:r>
              <a:r>
                <a:rPr lang="en-US" altLang="ko-KR" sz="1000" dirty="0">
                  <a:solidFill>
                    <a:srgbClr val="C00000"/>
                  </a:solidFill>
                </a:rPr>
                <a:t> exception</a:t>
              </a:r>
              <a:endParaRPr lang="ko-Kore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7349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2C496E-B587-491B-8306-C4BD509F7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32E8B-7857-4E57-8459-F250C27A2697}"/>
              </a:ext>
            </a:extLst>
          </p:cNvPr>
          <p:cNvSpPr txBox="1"/>
          <p:nvPr/>
        </p:nvSpPr>
        <p:spPr>
          <a:xfrm>
            <a:off x="4901425" y="2013248"/>
            <a:ext cx="3703023" cy="4712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① </a:t>
            </a:r>
            <a:r>
              <a:rPr lang="ko-Kore-KR" altLang="en-US" sz="1400" dirty="0"/>
              <a:t>무게센서를 이용하여 엘리베이터 내부 무게 계산하여 기준 값에 따라 무게값 변환 후 띵동 어플로 전송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② 1500</a:t>
            </a:r>
            <a:r>
              <a:rPr lang="ko-KR" altLang="en-US" sz="1300" dirty="0"/>
              <a:t> 미만 시 혼잡도는 원활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/>
              <a:t>    </a:t>
            </a:r>
            <a:r>
              <a:rPr lang="ko-KR" altLang="en-US" sz="1300" dirty="0"/>
              <a:t>메인 화면에 </a:t>
            </a:r>
            <a:r>
              <a:rPr lang="en-US" altLang="ko-KR" sz="1300" dirty="0"/>
              <a:t>“</a:t>
            </a:r>
            <a:r>
              <a:rPr lang="ko-KR" altLang="en-US" sz="1300" b="1" dirty="0">
                <a:solidFill>
                  <a:srgbClr val="00B050"/>
                </a:solidFill>
              </a:rPr>
              <a:t>초록색</a:t>
            </a:r>
            <a:r>
              <a:rPr lang="en-US" altLang="ko-KR" sz="1300" dirty="0"/>
              <a:t>＂</a:t>
            </a:r>
            <a:r>
              <a:rPr lang="ko-KR" altLang="en-US" sz="1300" dirty="0"/>
              <a:t>을 띄운다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③ 3500</a:t>
            </a:r>
            <a:r>
              <a:rPr lang="ko-KR" altLang="en-US" sz="1300" dirty="0"/>
              <a:t> 미만 시 혼잡도는 보통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/>
              <a:t>    </a:t>
            </a:r>
            <a:r>
              <a:rPr lang="ko-KR" altLang="en-US" sz="1300" dirty="0"/>
              <a:t>메인 화면에 </a:t>
            </a:r>
            <a:r>
              <a:rPr lang="en-US" altLang="ko-KR" sz="1300" dirty="0"/>
              <a:t>“</a:t>
            </a:r>
            <a:r>
              <a:rPr lang="ko-KR" altLang="en-US" sz="1300" b="1" dirty="0">
                <a:solidFill>
                  <a:srgbClr val="F4EE00"/>
                </a:solidFill>
              </a:rPr>
              <a:t>노란색</a:t>
            </a:r>
            <a:r>
              <a:rPr lang="en-US" altLang="ko-KR" sz="1300" dirty="0"/>
              <a:t>＂</a:t>
            </a:r>
            <a:r>
              <a:rPr lang="ko-KR" altLang="en-US" sz="1300" dirty="0"/>
              <a:t>을 띄운다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④ 5500</a:t>
            </a:r>
            <a:r>
              <a:rPr lang="ko-KR" altLang="en-US" sz="1300" dirty="0"/>
              <a:t> 미만 시 혼잡도는 혼잡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/>
              <a:t>    </a:t>
            </a:r>
            <a:r>
              <a:rPr lang="ko-KR" altLang="en-US" sz="1300" dirty="0"/>
              <a:t>메인 화면에 </a:t>
            </a:r>
            <a:r>
              <a:rPr lang="en-US" altLang="ko-KR" sz="1300" dirty="0"/>
              <a:t>“</a:t>
            </a:r>
            <a:r>
              <a:rPr lang="ko-KR" altLang="en-US" sz="1300" b="1" dirty="0">
                <a:solidFill>
                  <a:srgbClr val="FF0000"/>
                </a:solidFill>
              </a:rPr>
              <a:t>빨간색</a:t>
            </a:r>
            <a:r>
              <a:rPr lang="en-US" altLang="ko-KR" sz="1300" dirty="0"/>
              <a:t>＂</a:t>
            </a:r>
            <a:r>
              <a:rPr lang="ko-KR" altLang="en-US" sz="1300" dirty="0"/>
              <a:t>을 띄운다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⑤</a:t>
            </a:r>
            <a:r>
              <a:rPr lang="ko-KR" altLang="en-US" sz="1300" dirty="0"/>
              <a:t> </a:t>
            </a:r>
            <a:r>
              <a:rPr lang="en-US" altLang="ko-KR" sz="1300" dirty="0"/>
              <a:t>5500</a:t>
            </a:r>
            <a:r>
              <a:rPr lang="ko-KR" altLang="en-US" sz="1300" dirty="0"/>
              <a:t> 이상 시 혼잡도는 정원 초과</a:t>
            </a:r>
            <a:r>
              <a:rPr lang="en-US" altLang="ko-KR" sz="1300" dirty="0"/>
              <a:t>,</a:t>
            </a:r>
          </a:p>
          <a:p>
            <a:r>
              <a:rPr lang="ko-KR" altLang="en-US" sz="1300" dirty="0"/>
              <a:t>    메인 화면에 </a:t>
            </a:r>
            <a:r>
              <a:rPr lang="en-US" altLang="ko-KR" sz="1300" dirty="0"/>
              <a:t>“</a:t>
            </a:r>
            <a:r>
              <a:rPr lang="ko-KR" altLang="en-US" sz="1300" b="1" dirty="0">
                <a:solidFill>
                  <a:srgbClr val="C00000"/>
                </a:solidFill>
              </a:rPr>
              <a:t>어두운 빨강색</a:t>
            </a:r>
            <a:r>
              <a:rPr lang="en-US" altLang="ko-KR" sz="1300" dirty="0"/>
              <a:t>＂</a:t>
            </a:r>
            <a:r>
              <a:rPr lang="ko-KR" altLang="en-US" sz="1300" dirty="0"/>
              <a:t>을 띄운다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/>
              <a:t>* </a:t>
            </a:r>
            <a:r>
              <a:rPr lang="ko-KR" altLang="en-US" sz="1300" dirty="0"/>
              <a:t>실제 엘리베이터를 대체한 모형이기 때문에        </a:t>
            </a:r>
            <a:endParaRPr lang="en-US" altLang="ko-KR" sz="1300" dirty="0"/>
          </a:p>
          <a:p>
            <a:r>
              <a:rPr lang="en-US" altLang="ko-KR" sz="1300" dirty="0"/>
              <a:t>  </a:t>
            </a:r>
            <a:r>
              <a:rPr lang="ko-KR" altLang="en-US" sz="1300" dirty="0"/>
              <a:t>무게를 최소로 측정하여 진행한다</a:t>
            </a:r>
            <a:r>
              <a:rPr lang="en-US" altLang="ko-KR" sz="1300" dirty="0"/>
              <a:t>.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1EFF7-7C55-4E55-B0E7-208E27B877FD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40CD74-00A9-4805-8BC8-9796F26DDBB8}"/>
              </a:ext>
            </a:extLst>
          </p:cNvPr>
          <p:cNvGrpSpPr/>
          <p:nvPr/>
        </p:nvGrpSpPr>
        <p:grpSpPr>
          <a:xfrm>
            <a:off x="1139497" y="2013248"/>
            <a:ext cx="2457177" cy="3288739"/>
            <a:chOff x="857193" y="2013248"/>
            <a:chExt cx="2457177" cy="3288739"/>
          </a:xfrm>
        </p:grpSpPr>
        <p:sp>
          <p:nvSpPr>
            <p:cNvPr id="98" name="순서도: 수행의 시작/종료 97">
              <a:extLst>
                <a:ext uri="{FF2B5EF4-FFF2-40B4-BE49-F238E27FC236}">
                  <a16:creationId xmlns:a16="http://schemas.microsoft.com/office/drawing/2014/main" id="{C9BB36C3-A2B4-48B1-8623-0F0039CAF255}"/>
                </a:ext>
              </a:extLst>
            </p:cNvPr>
            <p:cNvSpPr/>
            <p:nvPr/>
          </p:nvSpPr>
          <p:spPr>
            <a:xfrm>
              <a:off x="1235574" y="2037414"/>
              <a:ext cx="677295" cy="207254"/>
            </a:xfrm>
            <a:prstGeom prst="flowChartTerminator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FED625-D5F3-43A7-83F3-81481F3F1A10}"/>
                </a:ext>
              </a:extLst>
            </p:cNvPr>
            <p:cNvSpPr txBox="1"/>
            <p:nvPr/>
          </p:nvSpPr>
          <p:spPr>
            <a:xfrm>
              <a:off x="1289246" y="2013248"/>
              <a:ext cx="8927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혼잡도</a:t>
              </a: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680D5E4F-7308-4EA1-9CFF-90F93FEF9650}"/>
                </a:ext>
              </a:extLst>
            </p:cNvPr>
            <p:cNvCxnSpPr>
              <a:cxnSpLocks/>
            </p:cNvCxnSpPr>
            <p:nvPr/>
          </p:nvCxnSpPr>
          <p:spPr>
            <a:xfrm>
              <a:off x="1577273" y="2259155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0D2E769-B98F-4BDA-9DF7-B3CBB867FA27}"/>
                </a:ext>
              </a:extLst>
            </p:cNvPr>
            <p:cNvSpPr/>
            <p:nvPr/>
          </p:nvSpPr>
          <p:spPr>
            <a:xfrm>
              <a:off x="857193" y="2516701"/>
              <a:ext cx="1440156" cy="216024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무게 측정</a:t>
              </a: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825C070E-0442-402C-BFF3-041A5E6AF4D1}"/>
                </a:ext>
              </a:extLst>
            </p:cNvPr>
            <p:cNvCxnSpPr>
              <a:cxnSpLocks/>
            </p:cNvCxnSpPr>
            <p:nvPr/>
          </p:nvCxnSpPr>
          <p:spPr>
            <a:xfrm>
              <a:off x="1567847" y="2732725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B0716E3-D25E-4E05-83CE-F77C5E48290A}"/>
                </a:ext>
              </a:extLst>
            </p:cNvPr>
            <p:cNvSpPr txBox="1"/>
            <p:nvPr/>
          </p:nvSpPr>
          <p:spPr>
            <a:xfrm>
              <a:off x="1165378" y="3070613"/>
              <a:ext cx="993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1500 </a:t>
              </a:r>
              <a:r>
                <a:rPr lang="ko-KR" altLang="en-US" sz="1200" dirty="0"/>
                <a:t>미만 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9D6B13-1D79-40F0-BB3D-AF72AD7A82A0}"/>
                </a:ext>
              </a:extLst>
            </p:cNvPr>
            <p:cNvSpPr txBox="1"/>
            <p:nvPr/>
          </p:nvSpPr>
          <p:spPr>
            <a:xfrm>
              <a:off x="2110310" y="2968589"/>
              <a:ext cx="55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True</a:t>
              </a:r>
              <a:endParaRPr lang="ko-KR" altLang="en-US" sz="1200" dirty="0"/>
            </a:p>
          </p:txBody>
        </p: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B5E071CF-B497-4676-AFED-49A41D128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571" y="3196885"/>
              <a:ext cx="3729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3F8C265-5E7E-49FA-809A-327E6D528175}"/>
                </a:ext>
              </a:extLst>
            </p:cNvPr>
            <p:cNvSpPr/>
            <p:nvPr/>
          </p:nvSpPr>
          <p:spPr>
            <a:xfrm>
              <a:off x="2585385" y="3032504"/>
              <a:ext cx="728985" cy="28433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초록색</a:t>
              </a:r>
            </a:p>
          </p:txBody>
        </p:sp>
        <p:sp>
          <p:nvSpPr>
            <p:cNvPr id="107" name="다이아몬드 106">
              <a:extLst>
                <a:ext uri="{FF2B5EF4-FFF2-40B4-BE49-F238E27FC236}">
                  <a16:creationId xmlns:a16="http://schemas.microsoft.com/office/drawing/2014/main" id="{8E60F9D5-4D92-4F4B-BF01-0963DFCA6E81}"/>
                </a:ext>
              </a:extLst>
            </p:cNvPr>
            <p:cNvSpPr/>
            <p:nvPr/>
          </p:nvSpPr>
          <p:spPr>
            <a:xfrm>
              <a:off x="963387" y="2998177"/>
              <a:ext cx="1233562" cy="407124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F4105E64-BDA3-4432-BFC9-94909EFA83FE}"/>
                </a:ext>
              </a:extLst>
            </p:cNvPr>
            <p:cNvCxnSpPr>
              <a:cxnSpLocks/>
            </p:cNvCxnSpPr>
            <p:nvPr/>
          </p:nvCxnSpPr>
          <p:spPr>
            <a:xfrm>
              <a:off x="1577273" y="3405301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27B715-A9AE-47F1-AA75-A870ACE9BA6C}"/>
                </a:ext>
              </a:extLst>
            </p:cNvPr>
            <p:cNvSpPr txBox="1"/>
            <p:nvPr/>
          </p:nvSpPr>
          <p:spPr>
            <a:xfrm>
              <a:off x="1109221" y="3412777"/>
              <a:ext cx="756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False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8243A-8751-401D-8E66-BD405451ACFA}"/>
                </a:ext>
              </a:extLst>
            </p:cNvPr>
            <p:cNvSpPr txBox="1"/>
            <p:nvPr/>
          </p:nvSpPr>
          <p:spPr>
            <a:xfrm>
              <a:off x="1165378" y="3754458"/>
              <a:ext cx="9337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3500 </a:t>
              </a:r>
              <a:r>
                <a:rPr lang="ko-KR" altLang="en-US" sz="1200" dirty="0"/>
                <a:t>미만 </a:t>
              </a:r>
            </a:p>
          </p:txBody>
        </p:sp>
        <p:sp>
          <p:nvSpPr>
            <p:cNvPr id="111" name="다이아몬드 110">
              <a:extLst>
                <a:ext uri="{FF2B5EF4-FFF2-40B4-BE49-F238E27FC236}">
                  <a16:creationId xmlns:a16="http://schemas.microsoft.com/office/drawing/2014/main" id="{19197806-4F0E-47D3-8960-A060FAC403BC}"/>
                </a:ext>
              </a:extLst>
            </p:cNvPr>
            <p:cNvSpPr/>
            <p:nvPr/>
          </p:nvSpPr>
          <p:spPr>
            <a:xfrm>
              <a:off x="963387" y="3682022"/>
              <a:ext cx="1233562" cy="407124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FA6D4B1-C9A9-447F-BF90-9A5E2202D81E}"/>
                </a:ext>
              </a:extLst>
            </p:cNvPr>
            <p:cNvSpPr txBox="1"/>
            <p:nvPr/>
          </p:nvSpPr>
          <p:spPr>
            <a:xfrm>
              <a:off x="1176346" y="4423107"/>
              <a:ext cx="1089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5500 </a:t>
              </a:r>
              <a:r>
                <a:rPr lang="ko-KR" altLang="en-US" sz="1200" dirty="0"/>
                <a:t>미만</a:t>
              </a:r>
            </a:p>
          </p:txBody>
        </p: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C69A808B-EF27-4D45-8A07-3843470AABB8}"/>
                </a:ext>
              </a:extLst>
            </p:cNvPr>
            <p:cNvSpPr/>
            <p:nvPr/>
          </p:nvSpPr>
          <p:spPr>
            <a:xfrm>
              <a:off x="974355" y="4350671"/>
              <a:ext cx="1233562" cy="407124"/>
            </a:xfrm>
            <a:prstGeom prst="diamond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B67A3DB-8503-420D-BCBF-FBB9F64A883E}"/>
                </a:ext>
              </a:extLst>
            </p:cNvPr>
            <p:cNvCxnSpPr>
              <a:cxnSpLocks/>
            </p:cNvCxnSpPr>
            <p:nvPr/>
          </p:nvCxnSpPr>
          <p:spPr>
            <a:xfrm>
              <a:off x="1591136" y="4090311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3F513A5-39D0-4442-8341-D90DE10DFB77}"/>
                </a:ext>
              </a:extLst>
            </p:cNvPr>
            <p:cNvSpPr txBox="1"/>
            <p:nvPr/>
          </p:nvSpPr>
          <p:spPr>
            <a:xfrm>
              <a:off x="1145225" y="4060849"/>
              <a:ext cx="756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False</a:t>
              </a:r>
              <a:endParaRPr lang="ko-KR" altLang="en-US" sz="12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68B469-07E6-4F33-A039-68945C59E826}"/>
                </a:ext>
              </a:extLst>
            </p:cNvPr>
            <p:cNvSpPr txBox="1"/>
            <p:nvPr/>
          </p:nvSpPr>
          <p:spPr>
            <a:xfrm>
              <a:off x="2118130" y="3659625"/>
              <a:ext cx="55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True</a:t>
              </a:r>
              <a:endParaRPr lang="ko-KR" altLang="en-US" sz="1200" dirty="0"/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57E8127-4E18-4E6F-AB94-C321E7D0C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3391" y="3887921"/>
              <a:ext cx="3729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4CEF06D4-FC44-47E0-A31D-2294438C1F93}"/>
                </a:ext>
              </a:extLst>
            </p:cNvPr>
            <p:cNvSpPr/>
            <p:nvPr/>
          </p:nvSpPr>
          <p:spPr>
            <a:xfrm>
              <a:off x="2585385" y="3737157"/>
              <a:ext cx="728985" cy="28433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노란색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81EA399-7705-E24E-9116-559CD2F9C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7975" y="4547416"/>
              <a:ext cx="3729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F56833C-BE2B-5346-B4A2-DFA879B1B441}"/>
                </a:ext>
              </a:extLst>
            </p:cNvPr>
            <p:cNvSpPr/>
            <p:nvPr/>
          </p:nvSpPr>
          <p:spPr>
            <a:xfrm>
              <a:off x="2579969" y="4396652"/>
              <a:ext cx="728985" cy="28433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빨강색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76DFC8-0BDC-1D4B-AAE5-79B494E43561}"/>
                </a:ext>
              </a:extLst>
            </p:cNvPr>
            <p:cNvSpPr txBox="1"/>
            <p:nvPr/>
          </p:nvSpPr>
          <p:spPr>
            <a:xfrm>
              <a:off x="2110310" y="4291189"/>
              <a:ext cx="55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True</a:t>
              </a:r>
              <a:endParaRPr lang="ko-KR" alt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49CBAE-3FC9-4244-833E-5465B4065389}"/>
                </a:ext>
              </a:extLst>
            </p:cNvPr>
            <p:cNvSpPr txBox="1"/>
            <p:nvPr/>
          </p:nvSpPr>
          <p:spPr>
            <a:xfrm>
              <a:off x="1094299" y="4706493"/>
              <a:ext cx="756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False</a:t>
              </a:r>
              <a:endParaRPr lang="ko-KR" altLang="en-US" sz="1200" dirty="0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65673D7-48DC-544B-AA93-D8C5A68CCF92}"/>
                </a:ext>
              </a:extLst>
            </p:cNvPr>
            <p:cNvCxnSpPr>
              <a:cxnSpLocks/>
            </p:cNvCxnSpPr>
            <p:nvPr/>
          </p:nvCxnSpPr>
          <p:spPr>
            <a:xfrm>
              <a:off x="1599541" y="4742368"/>
              <a:ext cx="0" cy="25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C224CC-5741-BB44-B8FE-41B9A5E1964C}"/>
                </a:ext>
              </a:extLst>
            </p:cNvPr>
            <p:cNvSpPr/>
            <p:nvPr/>
          </p:nvSpPr>
          <p:spPr>
            <a:xfrm>
              <a:off x="994711" y="5017657"/>
              <a:ext cx="1318389" cy="28433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어두운 빨강색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13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 rot="16200000">
            <a:off x="5362679" y="2566312"/>
            <a:ext cx="3675224" cy="28083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b="1"/>
          </a:p>
        </p:txBody>
      </p:sp>
      <p:grpSp>
        <p:nvGrpSpPr>
          <p:cNvPr id="75" name="그룹 74"/>
          <p:cNvGrpSpPr/>
          <p:nvPr/>
        </p:nvGrpSpPr>
        <p:grpSpPr>
          <a:xfrm rot="16200000">
            <a:off x="7074630" y="2573328"/>
            <a:ext cx="710948" cy="1511343"/>
            <a:chOff x="7524078" y="3269285"/>
            <a:chExt cx="936104" cy="1511343"/>
          </a:xfrm>
        </p:grpSpPr>
        <p:sp>
          <p:nvSpPr>
            <p:cNvPr id="73" name="직사각형 72"/>
            <p:cNvSpPr/>
            <p:nvPr/>
          </p:nvSpPr>
          <p:spPr>
            <a:xfrm>
              <a:off x="7524078" y="3269285"/>
              <a:ext cx="936104" cy="129614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b="1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7319320" y="3912908"/>
              <a:ext cx="1368153" cy="367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/>
                <a:t>DC</a:t>
              </a:r>
              <a:r>
                <a:rPr lang="ko-KR" altLang="en-US"/>
                <a:t>모터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67544" y="1628800"/>
            <a:ext cx="3456384" cy="180020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b="1"/>
          </a:p>
        </p:txBody>
      </p:sp>
      <p:sp>
        <p:nvSpPr>
          <p:cNvPr id="53" name="TextBox 52"/>
          <p:cNvSpPr txBox="1"/>
          <p:nvPr/>
        </p:nvSpPr>
        <p:spPr>
          <a:xfrm>
            <a:off x="1475656" y="2276872"/>
            <a:ext cx="1368152" cy="441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/>
              <a:t>아두이노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67544" y="4077072"/>
            <a:ext cx="3456384" cy="180020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b="1"/>
          </a:p>
        </p:txBody>
      </p:sp>
      <p:cxnSp>
        <p:nvCxnSpPr>
          <p:cNvPr id="56" name="직선 화살표 연결선 55"/>
          <p:cNvCxnSpPr/>
          <p:nvPr/>
        </p:nvCxnSpPr>
        <p:spPr>
          <a:xfrm rot="16200000" flipH="1">
            <a:off x="1814717" y="3738010"/>
            <a:ext cx="61802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522748" y="5884266"/>
            <a:ext cx="1512167" cy="361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브레드 보드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362860" y="4293095"/>
            <a:ext cx="504056" cy="1368152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저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59" name="TextBox 58"/>
          <p:cNvSpPr txBox="1"/>
          <p:nvPr/>
        </p:nvSpPr>
        <p:spPr>
          <a:xfrm>
            <a:off x="1353880" y="4617132"/>
            <a:ext cx="477823" cy="7920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/>
              <a:t>저항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979712" y="4293096"/>
            <a:ext cx="504056" cy="1368152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저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037397" y="4365104"/>
            <a:ext cx="384721" cy="129614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1300"/>
              <a:t>블루투스</a:t>
            </a:r>
            <a:r>
              <a:rPr lang="en-US" altLang="ko-KR" sz="1300"/>
              <a:t> </a:t>
            </a:r>
            <a:r>
              <a:rPr lang="ko-KR" altLang="en-US" sz="1300"/>
              <a:t>모듈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616939" y="4285195"/>
            <a:ext cx="504056" cy="1368152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저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6176164" y="3771706"/>
            <a:ext cx="2680450" cy="1042777"/>
            <a:chOff x="4529832" y="2753877"/>
            <a:chExt cx="1591517" cy="2448272"/>
          </a:xfrm>
        </p:grpSpPr>
        <p:sp>
          <p:nvSpPr>
            <p:cNvPr id="64" name="직사각형 63"/>
            <p:cNvSpPr/>
            <p:nvPr/>
          </p:nvSpPr>
          <p:spPr>
            <a:xfrm>
              <a:off x="4529832" y="2753877"/>
              <a:ext cx="1368152" cy="244827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b="1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25205" y="3656800"/>
              <a:ext cx="1296144" cy="80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900"/>
                <a:t>자석 센서</a:t>
              </a: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4283968" y="2492896"/>
            <a:ext cx="864096" cy="936104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b="1"/>
          </a:p>
        </p:txBody>
      </p:sp>
      <p:sp>
        <p:nvSpPr>
          <p:cNvPr id="70" name="TextBox 69"/>
          <p:cNvSpPr txBox="1"/>
          <p:nvPr/>
        </p:nvSpPr>
        <p:spPr>
          <a:xfrm>
            <a:off x="4211960" y="2564904"/>
            <a:ext cx="1008112" cy="817245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b="0" i="0" u="none" strike="noStrike"/>
              <a:t>모터</a:t>
            </a:r>
          </a:p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b="0" i="0" u="none" strike="noStrike"/>
              <a:t>드라이버</a:t>
            </a:r>
          </a:p>
        </p:txBody>
      </p:sp>
      <p:cxnSp>
        <p:nvCxnSpPr>
          <p:cNvPr id="71" name="꺾인 연결선 70"/>
          <p:cNvCxnSpPr>
            <a:endCxn id="69" idx="0"/>
          </p:cNvCxnSpPr>
          <p:nvPr/>
        </p:nvCxnSpPr>
        <p:spPr>
          <a:xfrm>
            <a:off x="3923928" y="1988840"/>
            <a:ext cx="792088" cy="504056"/>
          </a:xfrm>
          <a:prstGeom prst="bentConnector2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69" idx="2"/>
          </p:cNvCxnSpPr>
          <p:nvPr/>
        </p:nvCxnSpPr>
        <p:spPr>
          <a:xfrm rot="5400000" flipH="1" flipV="1">
            <a:off x="3347864" y="4005064"/>
            <a:ext cx="1944216" cy="792088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305815" y="1730844"/>
            <a:ext cx="1872208" cy="360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엘리베이터 모형</a:t>
            </a: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5148064" y="3382149"/>
            <a:ext cx="1457137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5131087" y="3140968"/>
            <a:ext cx="1457137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>
            <a:off x="3934772" y="2291138"/>
            <a:ext cx="2160240" cy="1728192"/>
          </a:xfrm>
          <a:prstGeom prst="bentConnector3">
            <a:avLst>
              <a:gd name="adj1" fmla="val 70991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6443152" y="4969701"/>
            <a:ext cx="1872208" cy="547529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b="1"/>
          </a:p>
        </p:txBody>
      </p:sp>
      <p:sp>
        <p:nvSpPr>
          <p:cNvPr id="86" name="TextBox 85"/>
          <p:cNvSpPr txBox="1"/>
          <p:nvPr/>
        </p:nvSpPr>
        <p:spPr>
          <a:xfrm>
            <a:off x="6404133" y="5008529"/>
            <a:ext cx="214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무게 센서</a:t>
            </a:r>
            <a:r>
              <a:rPr lang="en-US" altLang="ko-KR"/>
              <a:t> </a:t>
            </a:r>
            <a:r>
              <a:rPr lang="ko-KR" altLang="en-US"/>
              <a:t>로드셀</a:t>
            </a:r>
          </a:p>
        </p:txBody>
      </p:sp>
      <p:cxnSp>
        <p:nvCxnSpPr>
          <p:cNvPr id="88" name="꺾인 연결선 87"/>
          <p:cNvCxnSpPr>
            <a:stCxn id="55" idx="3"/>
          </p:cNvCxnSpPr>
          <p:nvPr/>
        </p:nvCxnSpPr>
        <p:spPr>
          <a:xfrm flipV="1">
            <a:off x="3923928" y="4365104"/>
            <a:ext cx="2160240" cy="612068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987824" y="4437111"/>
            <a:ext cx="298877" cy="108012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endParaRPr lang="ko-KR" altLang="en-US" sz="1300"/>
          </a:p>
        </p:txBody>
      </p:sp>
      <p:sp>
        <p:nvSpPr>
          <p:cNvPr id="91" name="TextBox 90"/>
          <p:cNvSpPr txBox="1"/>
          <p:nvPr/>
        </p:nvSpPr>
        <p:spPr>
          <a:xfrm>
            <a:off x="2627764" y="4517027"/>
            <a:ext cx="472837" cy="100811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/>
              <a:t>스위치</a:t>
            </a: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3923928" y="5373216"/>
            <a:ext cx="2448272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endCxn id="87" idx="1"/>
          </p:cNvCxnSpPr>
          <p:nvPr/>
        </p:nvCxnSpPr>
        <p:spPr>
          <a:xfrm>
            <a:off x="3275856" y="3789040"/>
            <a:ext cx="3167296" cy="1454426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rot="16200000">
            <a:off x="3095836" y="3609020"/>
            <a:ext cx="360040" cy="0"/>
          </a:xfrm>
          <a:prstGeom prst="line">
            <a:avLst/>
          </a:prstGeom>
          <a:ln w="127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43" name="직사각형 42"/>
          <p:cNvSpPr/>
          <p:nvPr/>
        </p:nvSpPr>
        <p:spPr>
          <a:xfrm>
            <a:off x="3265012" y="4277168"/>
            <a:ext cx="504056" cy="1368152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저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32488" y="4270174"/>
            <a:ext cx="384721" cy="144703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1300"/>
              <a:t>무게센서 컨버터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63174" y="4285195"/>
            <a:ext cx="504056" cy="1368152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0085" y="4308634"/>
            <a:ext cx="447984" cy="14887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1600"/>
              <a:t>피에조 부저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404133" y="2237417"/>
            <a:ext cx="1872208" cy="648072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b="1"/>
          </a:p>
        </p:txBody>
      </p:sp>
      <p:sp>
        <p:nvSpPr>
          <p:cNvPr id="48" name="TextBox 47"/>
          <p:cNvSpPr txBox="1"/>
          <p:nvPr/>
        </p:nvSpPr>
        <p:spPr>
          <a:xfrm>
            <a:off x="7002148" y="2353476"/>
            <a:ext cx="214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LCD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448964"/>
          <a:ext cx="8547580" cy="4775427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603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03">
                <a:tc rowSpan="5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MAI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MAI-01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상단부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층수 음성 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0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MAI-02-01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하단부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혼잡도 확인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MAI-02-02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+mn-cs"/>
                        </a:rPr>
                        <a:t>하단부 왼쪽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+mn-cs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+mn-cs"/>
                        </a:rPr>
                        <a:t>혼잡도 클릭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+mn-cs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+mn-cs"/>
                        </a:rPr>
                        <a:t>혼잡도 음성 출력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178074"/>
                  </a:ext>
                </a:extLst>
              </a:tr>
              <a:tr h="53060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MAI-03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하단 배너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직접입력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03"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MAI-04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+mn-cs"/>
                        </a:rPr>
                        <a:t>제스처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+mn-cs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+mn-cs"/>
                        </a:rPr>
                        <a:t>음성 설명서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050022"/>
                  </a:ext>
                </a:extLst>
              </a:tr>
              <a:tr h="530603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+mj-lt"/>
                        </a:rPr>
                        <a:t>SEN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+mj-lt"/>
                        </a:rPr>
                        <a:t>SEN-01-01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음성 인식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–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층 수 입력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–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층 수 확인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03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+mj-lt"/>
                        </a:rPr>
                        <a:t>SEN-01-02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직접 입력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층 수 입력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603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SEN-02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무게 측정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 혼잡도 계산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48ED39-2684-4A7E-80B1-ECF9FF21635A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7524" y="1556792"/>
            <a:ext cx="8568952" cy="2808312"/>
          </a:xfrm>
          <a:prstGeom prst="rect">
            <a:avLst/>
          </a:prstGeom>
        </p:spPr>
      </p:pic>
      <p:pic>
        <p:nvPicPr>
          <p:cNvPr id="61" name="그림 5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7524" y="4293096"/>
            <a:ext cx="8568952" cy="18722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F63807-8658-4C7C-A95C-DFD6FF0D394E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(2)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134" y="1484784"/>
            <a:ext cx="8579346" cy="47525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9FDFA4-5E8D-45A7-8C11-F82809219E91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2719" y="1573882"/>
            <a:ext cx="8418562" cy="45194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EF156C-AF1F-41E1-B13D-910F4190503A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(4)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782" y="1457939"/>
            <a:ext cx="8509372" cy="3094696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5782" y="4560538"/>
            <a:ext cx="8496944" cy="16287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F8D96D-B62B-4F94-B30F-F27934DFE809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(5)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0582" y="3284984"/>
            <a:ext cx="8602836" cy="10541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6064" y="4293096"/>
            <a:ext cx="8591872" cy="194421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51520" y="1566282"/>
            <a:ext cx="8640960" cy="2013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음성인식</a:t>
            </a:r>
            <a:r>
              <a:rPr lang="ko-KR" altLang="en-US"/>
              <a:t> 버튼을 누르면 </a:t>
            </a:r>
            <a:r>
              <a:rPr lang="en-US" altLang="ko-KR"/>
              <a:t>구글 음성인식이 인터넷에 연결이 </a:t>
            </a:r>
            <a:r>
              <a:rPr lang="ko-KR" altLang="en-US"/>
              <a:t>되어</a:t>
            </a:r>
            <a:r>
              <a:rPr lang="en-US" altLang="ko-KR"/>
              <a:t>있어야 작동하기 때문에 isConnected() 메소드로 인터넷에 연결</a:t>
            </a:r>
            <a:r>
              <a:rPr lang="ko-KR" altLang="en-US"/>
              <a:t>되어있</a:t>
            </a:r>
            <a:r>
              <a:rPr lang="en-US" altLang="ko-KR"/>
              <a:t>는지 확인한다.</a:t>
            </a:r>
          </a:p>
          <a:p>
            <a:pPr>
              <a:defRPr/>
            </a:pPr>
            <a:r>
              <a:rPr lang="en-US" altLang="ko-KR"/>
              <a:t>인터넷에 연결이 </a:t>
            </a:r>
            <a:r>
              <a:rPr lang="ko-KR" altLang="en-US"/>
              <a:t>되어</a:t>
            </a:r>
            <a:r>
              <a:rPr lang="en-US" altLang="ko-KR"/>
              <a:t>있으면 Speech Recognizer Intent가 열려서 사용자의 음성을 듣기 시작한다.</a:t>
            </a:r>
          </a:p>
          <a:p>
            <a:pPr>
              <a:defRPr/>
            </a:pPr>
            <a:r>
              <a:rPr lang="en-US" altLang="ko-KR"/>
              <a:t>사용자의 음성이 인식</a:t>
            </a:r>
            <a:r>
              <a:rPr lang="ko-KR" altLang="en-US"/>
              <a:t>되었</a:t>
            </a:r>
            <a:r>
              <a:rPr lang="en-US" altLang="ko-KR"/>
              <a:t>으면 RESULT_OK로 결과값을 반환하고</a:t>
            </a:r>
            <a:r>
              <a:rPr lang="ko-KR" altLang="en-US"/>
              <a:t> 아두이노에 층 수 값을 보낸다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0E5CD8-A77F-4BE9-98E5-4B77BE79BDA2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016084" y="57511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시나리오</a:t>
            </a:r>
            <a:endParaRPr kumimoji="0" lang="ko-KR" altLang="en-US" sz="105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81536" y="522372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51261" y="1984107"/>
            <a:ext cx="5230128" cy="1995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dirty="0"/>
              <a:t>① </a:t>
            </a:r>
            <a:r>
              <a:rPr lang="ko-KR" altLang="en-US" sz="1200" b="1" dirty="0" err="1"/>
              <a:t>띵동</a:t>
            </a:r>
            <a:r>
              <a:rPr lang="ko-KR" altLang="en-US" sz="1200" b="1" dirty="0"/>
              <a:t> 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/>
              <a:t>        음성인식 칸 </a:t>
            </a:r>
            <a:r>
              <a:rPr lang="en-US" altLang="ko-KR" sz="1200" dirty="0"/>
              <a:t>:</a:t>
            </a:r>
            <a:r>
              <a:rPr lang="ko-KR" altLang="en-US" sz="1200" dirty="0"/>
              <a:t> 사용자가 음성으로 층 수를 입력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/>
              <a:t>        </a:t>
            </a:r>
            <a:r>
              <a:rPr lang="ko-KR" altLang="en-US" sz="1200" dirty="0"/>
              <a:t>직접입력 칸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층 수를 직접 텍스트로 입력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/>
              <a:t>② 층 수 값을 문자 값으로 변환하여 블루투스를 통해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/>
              <a:t>    </a:t>
            </a:r>
            <a:r>
              <a:rPr lang="ko-KR" altLang="en-US" sz="1200" dirty="0" err="1"/>
              <a:t>아두이노로</a:t>
            </a:r>
            <a:r>
              <a:rPr lang="ko-KR" altLang="en-US" sz="1200" dirty="0"/>
              <a:t> 값 전송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/>
              <a:t>③ </a:t>
            </a:r>
            <a:r>
              <a:rPr lang="ko-KR" altLang="en-US" sz="1200" dirty="0" err="1"/>
              <a:t>아두이노가</a:t>
            </a:r>
            <a:r>
              <a:rPr lang="ko-KR" altLang="en-US" sz="1200" dirty="0"/>
              <a:t> 층 수 값을 받아 엘리베이터 작동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3979934" y="1707558"/>
            <a:ext cx="35293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highlight>
                  <a:srgbClr val="E2E6EB"/>
                </a:highlight>
              </a:rPr>
              <a:t>층 수 입력 ▶ 엘리베이터 이동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3979934" y="4216395"/>
            <a:ext cx="1747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highlight>
                  <a:srgbClr val="E2E6EB"/>
                </a:highlight>
              </a:rPr>
              <a:t>혼잡도 알림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51261" y="4578888"/>
            <a:ext cx="5230128" cy="173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/>
              <a:t>① 엘리베이터에서 무게센서를 이용하여 무게 값을 전송   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/>
              <a:t>② 블루투스 통신으로 무게 값을 수신 후</a:t>
            </a:r>
            <a:r>
              <a:rPr lang="en-US" altLang="ko-KR" sz="1200"/>
              <a:t> </a:t>
            </a:r>
            <a:r>
              <a:rPr lang="ko-KR" altLang="en-US" sz="1200"/>
              <a:t>원활</a:t>
            </a:r>
            <a:r>
              <a:rPr lang="en-US" altLang="ko-KR" sz="1200"/>
              <a:t>, </a:t>
            </a:r>
            <a:r>
              <a:rPr lang="ko-KR" altLang="en-US" sz="1200"/>
              <a:t>보통</a:t>
            </a:r>
            <a:r>
              <a:rPr lang="en-US" altLang="ko-KR" sz="1200"/>
              <a:t>, </a:t>
            </a:r>
            <a:r>
              <a:rPr lang="ko-KR" altLang="en-US" sz="1200"/>
              <a:t>혼잡</a:t>
            </a:r>
            <a:r>
              <a:rPr lang="en-US" altLang="ko-KR" sz="1200"/>
              <a:t>,</a:t>
            </a:r>
            <a:r>
              <a:rPr lang="ko-KR" altLang="en-US" sz="1200"/>
              <a:t> 정원 초과 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4</a:t>
            </a:r>
            <a:r>
              <a:rPr lang="ko-KR" altLang="en-US" sz="1200"/>
              <a:t>단계로 분류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/>
              <a:t>③ 어플 화면에 원활 </a:t>
            </a:r>
            <a:r>
              <a:rPr lang="en-US" altLang="ko-KR" sz="1200"/>
              <a:t>-</a:t>
            </a:r>
            <a:r>
              <a:rPr lang="ko-KR" altLang="en-US" sz="1200"/>
              <a:t> 초록</a:t>
            </a:r>
            <a:r>
              <a:rPr lang="en-US" altLang="ko-KR" sz="1200"/>
              <a:t> /</a:t>
            </a:r>
            <a:r>
              <a:rPr lang="ko-KR" altLang="en-US" sz="1200"/>
              <a:t>보통 </a:t>
            </a:r>
            <a:r>
              <a:rPr lang="en-US" altLang="ko-KR" sz="1200"/>
              <a:t>-</a:t>
            </a:r>
            <a:r>
              <a:rPr lang="ko-KR" altLang="en-US" sz="1200"/>
              <a:t> 노랑 </a:t>
            </a:r>
            <a:r>
              <a:rPr lang="en-US" altLang="ko-KR" sz="1200"/>
              <a:t>/</a:t>
            </a:r>
            <a:r>
              <a:rPr lang="ko-KR" altLang="en-US" sz="1200"/>
              <a:t>혼잡 </a:t>
            </a:r>
            <a:r>
              <a:rPr lang="en-US" altLang="ko-KR" sz="1200"/>
              <a:t>-</a:t>
            </a:r>
            <a:r>
              <a:rPr lang="ko-KR" altLang="en-US" sz="1200"/>
              <a:t> 빨강 </a:t>
            </a:r>
            <a:r>
              <a:rPr lang="en-US" altLang="ko-KR" sz="1200"/>
              <a:t>/</a:t>
            </a:r>
            <a:r>
              <a:rPr lang="ko-KR" altLang="en-US" sz="1200"/>
              <a:t>정원 초과 </a:t>
            </a:r>
            <a:r>
              <a:rPr lang="en-US" altLang="ko-KR" sz="1200"/>
              <a:t>-</a:t>
            </a:r>
            <a:r>
              <a:rPr lang="ko-KR" altLang="en-US" sz="1200"/>
              <a:t> 어두운 빨강의 색으로</a:t>
            </a:r>
            <a:r>
              <a:rPr lang="en-US" altLang="ko-KR" sz="1200"/>
              <a:t> </a:t>
            </a:r>
            <a:r>
              <a:rPr lang="ko-KR" altLang="en-US" sz="1200"/>
              <a:t>나타내어 이용자가 엘리베이터 이용 전에도 혼잡도를 한눈에 확인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79612" y="6442641"/>
            <a:ext cx="7265064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grpSp>
        <p:nvGrpSpPr>
          <p:cNvPr id="40" name="그룹 39"/>
          <p:cNvGrpSpPr/>
          <p:nvPr/>
        </p:nvGrpSpPr>
        <p:grpSpPr>
          <a:xfrm>
            <a:off x="-108520" y="1196752"/>
            <a:ext cx="4017790" cy="5609860"/>
            <a:chOff x="2202996" y="1110222"/>
            <a:chExt cx="4391058" cy="5646889"/>
          </a:xfrm>
        </p:grpSpPr>
        <p:grpSp>
          <p:nvGrpSpPr>
            <p:cNvPr id="41" name="그룹 40"/>
            <p:cNvGrpSpPr/>
            <p:nvPr/>
          </p:nvGrpSpPr>
          <p:grpSpPr>
            <a:xfrm>
              <a:off x="4035682" y="1110222"/>
              <a:ext cx="1426476" cy="1192505"/>
              <a:chOff x="1691680" y="3798168"/>
              <a:chExt cx="1426476" cy="1192505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907704" y="3798168"/>
                <a:ext cx="764721" cy="854967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1691680" y="4653136"/>
                <a:ext cx="1426476" cy="337537"/>
              </a:xfrm>
              <a:prstGeom prst="rect">
                <a:avLst/>
              </a:prstGeom>
            </p:spPr>
            <p:txBody>
              <a:bodyPr wrap="square"/>
              <a:lstStyle/>
              <a:p>
                <a:pPr>
                  <a:defRPr/>
                </a:pPr>
                <a:r>
                  <a:rPr lang="ko-KR" altLang="en-US" sz="1600" b="1">
                    <a:latin typeface="맑은 고딕"/>
                    <a:ea typeface="맑은 고딕"/>
                  </a:rPr>
                  <a:t>엘리베이터</a:t>
                </a: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771367" y="4812711"/>
              <a:ext cx="1822687" cy="584638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도착 층 수 </a:t>
              </a:r>
            </a:p>
            <a:p>
              <a:pPr algn="ctr"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음성 입력 </a:t>
              </a:r>
              <a:r>
                <a:rPr lang="en-US" altLang="ko-KR" sz="1200" b="1">
                  <a:latin typeface="맑은 고딕"/>
                  <a:ea typeface="맑은 고딕"/>
                </a:rPr>
                <a:t>or</a:t>
              </a:r>
              <a:r>
                <a:rPr lang="ko-KR" altLang="en-US" sz="1200" b="1">
                  <a:latin typeface="맑은 고딕"/>
                  <a:ea typeface="맑은 고딕"/>
                </a:rPr>
                <a:t> 직접</a:t>
              </a:r>
              <a:r>
                <a:rPr lang="en-US" altLang="ko-KR" sz="1200" b="1">
                  <a:latin typeface="맑은 고딕"/>
                  <a:ea typeface="맑은 고딕"/>
                </a:rPr>
                <a:t> </a:t>
              </a:r>
              <a:r>
                <a:rPr lang="ko-KR" altLang="en-US" sz="1200" b="1">
                  <a:latin typeface="맑은 고딕"/>
                  <a:ea typeface="맑은 고딕"/>
                </a:rPr>
                <a:t>입력</a:t>
              </a:r>
            </a:p>
            <a:p>
              <a:pPr algn="ctr"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46221" y="2465256"/>
              <a:ext cx="1656184" cy="504056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 dirty="0">
                  <a:latin typeface="맑은 고딕"/>
                  <a:ea typeface="맑은 고딕"/>
                </a:rPr>
                <a:t>층 수 확인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 dirty="0">
                  <a:latin typeface="맑은 고딕"/>
                  <a:ea typeface="맑은 고딕"/>
                </a:rPr>
                <a:t>혼잡도 </a:t>
              </a:r>
              <a:r>
                <a:rPr lang="en-US" altLang="ko-KR" sz="1200" b="1" dirty="0">
                  <a:latin typeface="맑은 고딕"/>
                  <a:ea typeface="맑은 고딕"/>
                </a:rPr>
                <a:t>4</a:t>
              </a:r>
              <a:r>
                <a:rPr lang="ko-KR" altLang="en-US" sz="1200" b="1" dirty="0">
                  <a:latin typeface="맑은 고딕"/>
                  <a:ea typeface="맑은 고딕"/>
                </a:rPr>
                <a:t>단계 안내</a:t>
              </a:r>
            </a:p>
            <a:p>
              <a:pPr algn="ctr">
                <a:defRPr/>
              </a:pPr>
              <a:r>
                <a:rPr lang="ko-KR" altLang="en-US" sz="1200" b="1" dirty="0">
                  <a:latin typeface="맑은 고딕"/>
                  <a:ea typeface="맑은 고딕"/>
                </a:rPr>
                <a:t> 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3805973" y="5616387"/>
              <a:ext cx="1656185" cy="1140724"/>
              <a:chOff x="2051720" y="1268760"/>
              <a:chExt cx="1656185" cy="1140724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485202" y="1268760"/>
                <a:ext cx="789220" cy="863211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2051720" y="2110503"/>
                <a:ext cx="1656185" cy="298981"/>
              </a:xfrm>
              <a:prstGeom prst="rect">
                <a:avLst/>
              </a:prstGeom>
            </p:spPr>
            <p:txBody>
              <a:bodyPr wrap="square"/>
              <a:lstStyle/>
              <a:p>
                <a:pPr>
                  <a:defRPr/>
                </a:pPr>
                <a:r>
                  <a:rPr lang="ko-KR" altLang="en-US" sz="1600" b="1">
                    <a:latin typeface="맑은 고딕"/>
                    <a:ea typeface="맑은 고딕"/>
                  </a:rPr>
                  <a:t>   앱 사용자</a:t>
                </a:r>
                <a:endParaRPr lang="en-US" altLang="ko-KR" sz="1600" b="1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2268580" y="4735647"/>
              <a:ext cx="2180351" cy="863211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spcBef>
                  <a:spcPct val="0"/>
                </a:spcBef>
                <a:defRPr/>
              </a:pPr>
              <a:r>
                <a:rPr lang="ko-KR" altLang="en-US" sz="1200" b="1"/>
                <a:t>① </a:t>
              </a:r>
              <a:r>
                <a:rPr lang="ko-KR" altLang="en-US" sz="1200" b="1">
                  <a:latin typeface="맑은 고딕"/>
                  <a:ea typeface="맑은 고딕"/>
                </a:rPr>
                <a:t>무선통신</a:t>
              </a:r>
              <a:r>
                <a:rPr lang="en-US" altLang="ko-KR" sz="1200" b="1">
                  <a:latin typeface="맑은 고딕"/>
                  <a:ea typeface="맑은 고딕"/>
                </a:rPr>
                <a:t>(Bluetooth)</a:t>
              </a:r>
              <a:r>
                <a:rPr lang="ko-KR" altLang="en-US" sz="1200" b="1">
                  <a:latin typeface="맑은 고딕"/>
                  <a:ea typeface="맑은 고딕"/>
                </a:rPr>
                <a:t>를 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통해 층 수 값 전송하여 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엘리베이터 제어</a:t>
              </a:r>
            </a:p>
            <a:p>
              <a:pPr algn="ctr">
                <a:spcBef>
                  <a:spcPct val="0"/>
                </a:spcBef>
                <a:defRPr/>
              </a:pPr>
              <a:r>
                <a:rPr lang="ko-KR" altLang="en-US" sz="1200" b="1"/>
                <a:t>②</a:t>
              </a:r>
              <a:r>
                <a:rPr lang="ko-KR" altLang="en-US" sz="1200"/>
                <a:t> </a:t>
              </a:r>
              <a:r>
                <a:rPr lang="ko-KR" altLang="en-US" sz="1200" b="1"/>
                <a:t>음성을 통한 설명서 제공</a:t>
              </a:r>
              <a:endParaRPr lang="ko-KR" altLang="en-US" sz="1200" b="1">
                <a:latin typeface="맑은 고딕"/>
                <a:ea typeface="맑은 고딕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02996" y="2307546"/>
              <a:ext cx="2205049" cy="648072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spcBef>
                  <a:spcPct val="0"/>
                </a:spcBef>
                <a:defRPr/>
              </a:pPr>
              <a:r>
                <a:rPr lang="ko-KR" altLang="en-US" sz="1200" b="1" dirty="0"/>
                <a:t>①</a:t>
              </a:r>
              <a:r>
                <a:rPr lang="ko-KR" altLang="en-US" sz="1200" dirty="0"/>
                <a:t> </a:t>
              </a:r>
              <a:r>
                <a:rPr lang="ko-KR" altLang="en-US" sz="1200" b="1" dirty="0">
                  <a:latin typeface="맑은 고딕"/>
                  <a:ea typeface="맑은 고딕"/>
                </a:rPr>
                <a:t>무게 센서를 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 dirty="0">
                  <a:latin typeface="맑은 고딕"/>
                  <a:ea typeface="맑은 고딕"/>
                </a:rPr>
                <a:t>이용해 무게 측정 후</a:t>
              </a:r>
              <a:r>
                <a:rPr lang="en-US" altLang="ko-KR" sz="1200" b="1" dirty="0">
                  <a:latin typeface="맑은 고딕"/>
                  <a:ea typeface="맑은 고딕"/>
                </a:rPr>
                <a:t>,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 dirty="0">
                  <a:latin typeface="맑은 고딕"/>
                  <a:ea typeface="맑은 고딕"/>
                </a:rPr>
                <a:t>블루투스로 무게 값 전송</a:t>
              </a:r>
            </a:p>
            <a:p>
              <a:pPr algn="ctr">
                <a:spcBef>
                  <a:spcPct val="0"/>
                </a:spcBef>
                <a:defRPr/>
              </a:pPr>
              <a:r>
                <a:rPr lang="ko-KR" altLang="en-US" sz="1200" b="1" dirty="0"/>
                <a:t>② </a:t>
              </a:r>
              <a:r>
                <a:rPr lang="en-US" altLang="ko-KR" sz="1200" b="1" dirty="0"/>
                <a:t>LCD</a:t>
              </a:r>
              <a:r>
                <a:rPr lang="ko-KR" altLang="en-US" sz="1200" b="1" dirty="0"/>
                <a:t>를 통한 층수 확인</a:t>
              </a:r>
              <a:endParaRPr lang="ko-KR" altLang="en-US" sz="1200" b="1" dirty="0">
                <a:latin typeface="맑은 고딕"/>
                <a:ea typeface="맑은 고딕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4035682" y="3229584"/>
              <a:ext cx="1224136" cy="1512167"/>
              <a:chOff x="1254587" y="3041624"/>
              <a:chExt cx="1224136" cy="1512167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254587" y="3041624"/>
                <a:ext cx="1224136" cy="1512167"/>
                <a:chOff x="2699792" y="1906398"/>
                <a:chExt cx="1224136" cy="1561673"/>
              </a:xfrm>
            </p:grpSpPr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2699792" y="1906398"/>
                  <a:ext cx="1224136" cy="1234569"/>
                </a:xfrm>
                <a:prstGeom prst="rect">
                  <a:avLst/>
                </a:prstGeom>
              </p:spPr>
            </p:pic>
            <p:sp>
              <p:nvSpPr>
                <p:cNvPr id="61" name="TextBox 60"/>
                <p:cNvSpPr txBox="1"/>
                <p:nvPr/>
              </p:nvSpPr>
              <p:spPr>
                <a:xfrm>
                  <a:off x="2915816" y="3130534"/>
                  <a:ext cx="936104" cy="337537"/>
                </a:xfrm>
                <a:prstGeom prst="rect">
                  <a:avLst/>
                </a:prstGeom>
              </p:spPr>
              <p:txBody>
                <a:bodyPr wrap="square"/>
                <a:lstStyle/>
                <a:p>
                  <a:pPr>
                    <a:defRPr/>
                  </a:pPr>
                  <a:r>
                    <a:rPr lang="ko-KR" altLang="en-US" sz="1600" b="1">
                      <a:latin typeface="맑은 고딕"/>
                      <a:ea typeface="맑은 고딕"/>
                    </a:rPr>
                    <a:t>띵동앱</a:t>
                  </a:r>
                </a:p>
              </p:txBody>
            </p:sp>
          </p:grpSp>
          <p:pic>
            <p:nvPicPr>
              <p:cNvPr id="59" name="그래픽 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581341" y="3364481"/>
                <a:ext cx="570628" cy="397768"/>
              </a:xfrm>
              <a:prstGeom prst="rect">
                <a:avLst/>
              </a:prstGeom>
            </p:spPr>
          </p:pic>
        </p:grpSp>
        <p:grpSp>
          <p:nvGrpSpPr>
            <p:cNvPr id="50" name="그룹 49"/>
            <p:cNvGrpSpPr/>
            <p:nvPr/>
          </p:nvGrpSpPr>
          <p:grpSpPr>
            <a:xfrm>
              <a:off x="4436070" y="2334116"/>
              <a:ext cx="362985" cy="711910"/>
              <a:chOff x="4436070" y="2334116"/>
              <a:chExt cx="362985" cy="711910"/>
            </a:xfrm>
          </p:grpSpPr>
          <p:sp>
            <p:nvSpPr>
              <p:cNvPr id="55" name="화살표: 오른쪽 90"/>
              <p:cNvSpPr/>
              <p:nvPr/>
            </p:nvSpPr>
            <p:spPr>
              <a:xfrm rot="5400000">
                <a:off x="4202248" y="2623987"/>
                <a:ext cx="705185" cy="12544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B5AA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b="1"/>
              </a:p>
            </p:txBody>
          </p:sp>
          <p:sp>
            <p:nvSpPr>
              <p:cNvPr id="56" name="화살표: 오른쪽 90"/>
              <p:cNvSpPr/>
              <p:nvPr/>
            </p:nvSpPr>
            <p:spPr>
              <a:xfrm rot="16200000">
                <a:off x="4321628" y="2630712"/>
                <a:ext cx="705185" cy="12544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B5AA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b="1"/>
              </a:p>
            </p:txBody>
          </p:sp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4436070" y="2471609"/>
                <a:ext cx="362985" cy="460503"/>
              </a:xfrm>
              <a:prstGeom prst="rect">
                <a:avLst/>
              </a:prstGeom>
              <a:noFill/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4452572" y="4719531"/>
              <a:ext cx="362985" cy="711910"/>
              <a:chOff x="4436070" y="2334116"/>
              <a:chExt cx="362985" cy="711910"/>
            </a:xfrm>
          </p:grpSpPr>
          <p:sp>
            <p:nvSpPr>
              <p:cNvPr id="52" name="화살표: 오른쪽 90"/>
              <p:cNvSpPr/>
              <p:nvPr/>
            </p:nvSpPr>
            <p:spPr>
              <a:xfrm rot="5400000">
                <a:off x="4202248" y="2623987"/>
                <a:ext cx="705185" cy="12544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B5AA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b="1"/>
              </a:p>
            </p:txBody>
          </p:sp>
          <p:sp>
            <p:nvSpPr>
              <p:cNvPr id="53" name="화살표: 오른쪽 90"/>
              <p:cNvSpPr/>
              <p:nvPr/>
            </p:nvSpPr>
            <p:spPr>
              <a:xfrm rot="16200000">
                <a:off x="4321628" y="2630712"/>
                <a:ext cx="705185" cy="12544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B5AA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b="1"/>
              </a:p>
            </p:txBody>
          </p:sp>
          <p:pic>
            <p:nvPicPr>
              <p:cNvPr id="54" name="Picture 2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4436070" y="2471609"/>
                <a:ext cx="362985" cy="460503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3894429" y="1107835"/>
            <a:ext cx="5056562" cy="51886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(6)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1520" y="1516856"/>
            <a:ext cx="8568952" cy="45764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B49ABC-F892-4ED7-924A-B92452FC50BA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(7)</a:t>
            </a:r>
            <a:endParaRPr kumimoji="0" lang="en-US" altLang="ko-KR" sz="1700" b="1" i="0" u="none" strike="noStrike" kern="1200" cap="none" spc="0" normalizeH="0" baseline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9794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23528" y="1501125"/>
            <a:ext cx="4032448" cy="39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000"/>
          </a:p>
          <a:p>
            <a:pPr>
              <a:defRPr/>
            </a:pPr>
            <a:endParaRPr lang="ko-KR" altLang="en-US" sz="1000"/>
          </a:p>
        </p:txBody>
      </p:sp>
      <p:sp>
        <p:nvSpPr>
          <p:cNvPr id="12" name="직사각형 11"/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74" name="TextBox 70"/>
          <p:cNvSpPr txBox="1"/>
          <p:nvPr/>
        </p:nvSpPr>
        <p:spPr>
          <a:xfrm>
            <a:off x="4572000" y="1556792"/>
            <a:ext cx="4032448" cy="39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000"/>
          </a:p>
          <a:p>
            <a:pPr>
              <a:defRPr/>
            </a:pPr>
            <a:endParaRPr lang="ko-KR" altLang="en-US" sz="1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67E665-8558-4581-A289-48A1E4080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5" y="1489863"/>
            <a:ext cx="3708868" cy="4963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473F95-ED62-4D63-88A7-C39C4269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12451"/>
            <a:ext cx="3467137" cy="4918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(7)</a:t>
            </a:r>
            <a:endParaRPr kumimoji="0" lang="en-US" altLang="ko-KR" sz="1700" b="1" i="0" u="none" strike="noStrike" kern="1200" cap="none" spc="0" normalizeH="0" baseline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1412776"/>
            <a:ext cx="8568952" cy="50405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23528" y="1501125"/>
            <a:ext cx="4032448" cy="39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000"/>
          </a:p>
          <a:p>
            <a:pPr>
              <a:defRPr/>
            </a:pPr>
            <a:endParaRPr lang="ko-KR" altLang="en-US" sz="1000"/>
          </a:p>
        </p:txBody>
      </p:sp>
      <p:sp>
        <p:nvSpPr>
          <p:cNvPr id="12" name="직사각형 11"/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F24447-5DC7-4440-A5C0-3981CD59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552072"/>
            <a:ext cx="3771900" cy="4829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580E13-7EC7-4C06-82E4-CE00B9D95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099" y="1442559"/>
            <a:ext cx="2409825" cy="346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SW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사진 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7808" y="1628800"/>
            <a:ext cx="2556319" cy="433772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40152" y="1628800"/>
            <a:ext cx="2556319" cy="4320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2AF794-1ED4-9748-9B46-87813B4945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7" t="24798" r="19136" b="4395"/>
          <a:stretch/>
        </p:blipFill>
        <p:spPr>
          <a:xfrm>
            <a:off x="375997" y="1628800"/>
            <a:ext cx="2652275" cy="432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사진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AB88AB-1B79-412E-B970-FFDA9028E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B3BFE2-319F-4145-9F60-7E0E354F1B42}"/>
              </a:ext>
            </a:extLst>
          </p:cNvPr>
          <p:cNvSpPr/>
          <p:nvPr/>
        </p:nvSpPr>
        <p:spPr>
          <a:xfrm>
            <a:off x="994711" y="6497339"/>
            <a:ext cx="6984776" cy="316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 descr="실내, 컴퓨터, 노트북, 작업대이(가) 표시된 사진&#10;&#10;자동 생성된 설명">
            <a:extLst>
              <a:ext uri="{FF2B5EF4-FFF2-40B4-BE49-F238E27FC236}">
                <a16:creationId xmlns:a16="http://schemas.microsoft.com/office/drawing/2014/main" id="{8FBA8F47-2D65-5640-9581-3223567F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22" y="1466416"/>
            <a:ext cx="3464546" cy="4619394"/>
          </a:xfrm>
          <a:prstGeom prst="rect">
            <a:avLst/>
          </a:prstGeom>
        </p:spPr>
      </p:pic>
      <p:pic>
        <p:nvPicPr>
          <p:cNvPr id="7" name="그림 6" descr="벽, 실내, 주방기기이(가) 표시된 사진&#10;&#10;자동 생성된 설명">
            <a:extLst>
              <a:ext uri="{FF2B5EF4-FFF2-40B4-BE49-F238E27FC236}">
                <a16:creationId xmlns:a16="http://schemas.microsoft.com/office/drawing/2014/main" id="{B796877D-4B6A-1843-8B2B-27E0C438DE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71031"/>
            <a:ext cx="3464541" cy="46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47BAD7-EBD6-424C-88A4-6E384E79A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016084" y="57511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시나리오</a:t>
            </a:r>
            <a:endParaRPr kumimoji="0" lang="ko-KR" altLang="en-US" sz="105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9592" y="6414771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38" name="TextBox 37"/>
          <p:cNvSpPr txBox="1"/>
          <p:nvPr/>
        </p:nvSpPr>
        <p:spPr>
          <a:xfrm flipH="1">
            <a:off x="4078261" y="2283990"/>
            <a:ext cx="1747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highlight>
                  <a:srgbClr val="E2E6EB"/>
                </a:highlight>
              </a:rPr>
              <a:t>음성안내 설명서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2761" y="2569885"/>
            <a:ext cx="5230128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/>
              <a:t>① </a:t>
            </a:r>
            <a:r>
              <a:rPr lang="en-US" altLang="ko-KR" sz="1200"/>
              <a:t>tts</a:t>
            </a:r>
            <a:r>
              <a:rPr lang="ko-KR" altLang="en-US" sz="1200"/>
              <a:t>를 이용하여 앱 설명을 음성으로 제공한다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/>
              <a:t>② 음성설명서 </a:t>
            </a:r>
            <a:r>
              <a:rPr lang="en-US" altLang="ko-KR" sz="1200"/>
              <a:t>DB</a:t>
            </a:r>
            <a:r>
              <a:rPr lang="ko-KR" altLang="en-US" sz="1200"/>
              <a:t>를 구축한 후 </a:t>
            </a:r>
            <a:r>
              <a:rPr lang="en-US" altLang="ko-KR" sz="1200"/>
              <a:t>,</a:t>
            </a:r>
            <a:r>
              <a:rPr lang="ko-KR" altLang="en-US" sz="1200"/>
              <a:t> 각 </a:t>
            </a:r>
            <a:r>
              <a:rPr lang="en-US" altLang="ko-KR" sz="1200"/>
              <a:t>ID</a:t>
            </a:r>
            <a:r>
              <a:rPr lang="ko-KR" altLang="en-US" sz="1200"/>
              <a:t> 값을 가져와 해당 설명을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/>
              <a:t>    음성으로 안내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/>
              <a:t>③ </a:t>
            </a:r>
            <a:r>
              <a:rPr lang="en-US" altLang="ko-KR" sz="1200"/>
              <a:t>stt</a:t>
            </a:r>
            <a:r>
              <a:rPr lang="ko-KR" altLang="en-US" sz="1200"/>
              <a:t>를 이용하여 원하는 기능의 번호를 인식 후 해당 설명 제공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-108520" y="1196752"/>
            <a:ext cx="4017790" cy="5609860"/>
            <a:chOff x="2202996" y="1110222"/>
            <a:chExt cx="4391058" cy="5646889"/>
          </a:xfrm>
        </p:grpSpPr>
        <p:grpSp>
          <p:nvGrpSpPr>
            <p:cNvPr id="41" name="그룹 40"/>
            <p:cNvGrpSpPr/>
            <p:nvPr/>
          </p:nvGrpSpPr>
          <p:grpSpPr>
            <a:xfrm>
              <a:off x="4035682" y="1110222"/>
              <a:ext cx="1426476" cy="1192505"/>
              <a:chOff x="1691680" y="3798168"/>
              <a:chExt cx="1426476" cy="1192505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907704" y="3798168"/>
                <a:ext cx="764721" cy="854967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1691680" y="4653136"/>
                <a:ext cx="1426476" cy="337537"/>
              </a:xfrm>
              <a:prstGeom prst="rect">
                <a:avLst/>
              </a:prstGeom>
            </p:spPr>
            <p:txBody>
              <a:bodyPr wrap="square"/>
              <a:lstStyle/>
              <a:p>
                <a:pPr>
                  <a:defRPr/>
                </a:pPr>
                <a:r>
                  <a:rPr lang="ko-KR" altLang="en-US" sz="1600" b="1">
                    <a:latin typeface="맑은 고딕"/>
                    <a:ea typeface="맑은 고딕"/>
                  </a:rPr>
                  <a:t>엘리베이터</a:t>
                </a: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771367" y="4812711"/>
              <a:ext cx="1822687" cy="584638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도착 층 수 </a:t>
              </a:r>
            </a:p>
            <a:p>
              <a:pPr algn="ctr"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음성 입력 </a:t>
              </a:r>
              <a:r>
                <a:rPr lang="en-US" altLang="ko-KR" sz="1200" b="1">
                  <a:latin typeface="맑은 고딕"/>
                  <a:ea typeface="맑은 고딕"/>
                </a:rPr>
                <a:t>or</a:t>
              </a:r>
              <a:r>
                <a:rPr lang="ko-KR" altLang="en-US" sz="1200" b="1">
                  <a:latin typeface="맑은 고딕"/>
                  <a:ea typeface="맑은 고딕"/>
                </a:rPr>
                <a:t> 직접</a:t>
              </a:r>
              <a:r>
                <a:rPr lang="en-US" altLang="ko-KR" sz="1200" b="1">
                  <a:latin typeface="맑은 고딕"/>
                  <a:ea typeface="맑은 고딕"/>
                </a:rPr>
                <a:t> </a:t>
              </a:r>
              <a:r>
                <a:rPr lang="ko-KR" altLang="en-US" sz="1200" b="1">
                  <a:latin typeface="맑은 고딕"/>
                  <a:ea typeface="맑은 고딕"/>
                </a:rPr>
                <a:t>입력</a:t>
              </a:r>
            </a:p>
            <a:p>
              <a:pPr algn="ctr"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46221" y="2465256"/>
              <a:ext cx="1656184" cy="504056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층 수 확인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혼잡도 </a:t>
              </a:r>
              <a:r>
                <a:rPr lang="en-US" altLang="ko-KR" sz="1200" b="1">
                  <a:latin typeface="맑은 고딕"/>
                  <a:ea typeface="맑은 고딕"/>
                </a:rPr>
                <a:t>4</a:t>
              </a:r>
              <a:r>
                <a:rPr lang="ko-KR" altLang="en-US" sz="1200" b="1">
                  <a:latin typeface="맑은 고딕"/>
                  <a:ea typeface="맑은 고딕"/>
                </a:rPr>
                <a:t>단계 안내</a:t>
              </a:r>
            </a:p>
            <a:p>
              <a:pPr algn="ctr"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 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3805973" y="5616387"/>
              <a:ext cx="1656185" cy="1140724"/>
              <a:chOff x="2051720" y="1268760"/>
              <a:chExt cx="1656185" cy="1140724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485202" y="1268760"/>
                <a:ext cx="789220" cy="863211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2051720" y="2110503"/>
                <a:ext cx="1656185" cy="298981"/>
              </a:xfrm>
              <a:prstGeom prst="rect">
                <a:avLst/>
              </a:prstGeom>
            </p:spPr>
            <p:txBody>
              <a:bodyPr wrap="square"/>
              <a:lstStyle/>
              <a:p>
                <a:pPr>
                  <a:defRPr/>
                </a:pPr>
                <a:r>
                  <a:rPr lang="ko-KR" altLang="en-US" sz="1600" b="1">
                    <a:latin typeface="맑은 고딕"/>
                    <a:ea typeface="맑은 고딕"/>
                  </a:rPr>
                  <a:t>   앱 사용자</a:t>
                </a:r>
                <a:endParaRPr lang="en-US" altLang="ko-KR" sz="1600" b="1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2268580" y="4735647"/>
              <a:ext cx="2180351" cy="863211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spcBef>
                  <a:spcPct val="0"/>
                </a:spcBef>
                <a:defRPr/>
              </a:pPr>
              <a:r>
                <a:rPr lang="ko-KR" altLang="en-US" sz="1200" b="1"/>
                <a:t>① </a:t>
              </a:r>
              <a:r>
                <a:rPr lang="ko-KR" altLang="en-US" sz="1200" b="1">
                  <a:latin typeface="맑은 고딕"/>
                  <a:ea typeface="맑은 고딕"/>
                </a:rPr>
                <a:t>무선통신</a:t>
              </a:r>
              <a:r>
                <a:rPr lang="en-US" altLang="ko-KR" sz="1200" b="1">
                  <a:latin typeface="맑은 고딕"/>
                  <a:ea typeface="맑은 고딕"/>
                </a:rPr>
                <a:t>(Bluetooth)</a:t>
              </a:r>
              <a:r>
                <a:rPr lang="ko-KR" altLang="en-US" sz="1200" b="1">
                  <a:latin typeface="맑은 고딕"/>
                  <a:ea typeface="맑은 고딕"/>
                </a:rPr>
                <a:t>를 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통해 층 수 값 전송하여 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엘리베이터 제어</a:t>
              </a:r>
            </a:p>
            <a:p>
              <a:pPr algn="ctr">
                <a:spcBef>
                  <a:spcPct val="0"/>
                </a:spcBef>
                <a:defRPr/>
              </a:pPr>
              <a:r>
                <a:rPr lang="ko-KR" altLang="en-US" sz="1200" b="1"/>
                <a:t>②</a:t>
              </a:r>
              <a:r>
                <a:rPr lang="ko-KR" altLang="en-US" sz="1200"/>
                <a:t> </a:t>
              </a:r>
              <a:r>
                <a:rPr lang="ko-KR" altLang="en-US" sz="1200" b="1"/>
                <a:t>음성을 통한 설명서 제공</a:t>
              </a:r>
              <a:endParaRPr lang="ko-KR" altLang="en-US" sz="1200" b="1">
                <a:latin typeface="맑은 고딕"/>
                <a:ea typeface="맑은 고딕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02996" y="2307546"/>
              <a:ext cx="2205049" cy="648072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spcBef>
                  <a:spcPct val="0"/>
                </a:spcBef>
                <a:defRPr/>
              </a:pPr>
              <a:r>
                <a:rPr lang="ko-KR" altLang="en-US" sz="1200" b="1"/>
                <a:t>①</a:t>
              </a:r>
              <a:r>
                <a:rPr lang="ko-KR" altLang="en-US" sz="1200"/>
                <a:t> </a:t>
              </a:r>
              <a:r>
                <a:rPr lang="ko-KR" altLang="en-US" sz="1200" b="1">
                  <a:latin typeface="맑은 고딕"/>
                  <a:ea typeface="맑은 고딕"/>
                </a:rPr>
                <a:t>무게 센서를 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이용해 무게 측정 후</a:t>
              </a:r>
              <a:r>
                <a:rPr lang="en-US" altLang="ko-KR" sz="1200" b="1">
                  <a:latin typeface="맑은 고딕"/>
                  <a:ea typeface="맑은 고딕"/>
                </a:rPr>
                <a:t>,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블루투스로 무게 값 전송</a:t>
              </a:r>
            </a:p>
            <a:p>
              <a:pPr algn="ctr">
                <a:spcBef>
                  <a:spcPct val="0"/>
                </a:spcBef>
                <a:defRPr/>
              </a:pPr>
              <a:r>
                <a:rPr lang="ko-KR" altLang="en-US" sz="1200" b="1"/>
                <a:t>② </a:t>
              </a:r>
              <a:r>
                <a:rPr lang="en-US" altLang="ko-KR" sz="1200" b="1"/>
                <a:t>LCD</a:t>
              </a:r>
              <a:r>
                <a:rPr lang="ko-KR" altLang="en-US" sz="1200" b="1"/>
                <a:t>를 통한 층수 확인</a:t>
              </a:r>
              <a:endParaRPr lang="ko-KR" altLang="en-US" sz="1200" b="1">
                <a:latin typeface="맑은 고딕"/>
                <a:ea typeface="맑은 고딕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4035682" y="3229584"/>
              <a:ext cx="1224136" cy="1512167"/>
              <a:chOff x="1254587" y="3041624"/>
              <a:chExt cx="1224136" cy="1512167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254587" y="3041624"/>
                <a:ext cx="1224136" cy="1512167"/>
                <a:chOff x="2699792" y="1906398"/>
                <a:chExt cx="1224136" cy="1561673"/>
              </a:xfrm>
            </p:grpSpPr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2699792" y="1906398"/>
                  <a:ext cx="1224136" cy="1234569"/>
                </a:xfrm>
                <a:prstGeom prst="rect">
                  <a:avLst/>
                </a:prstGeom>
              </p:spPr>
            </p:pic>
            <p:sp>
              <p:nvSpPr>
                <p:cNvPr id="61" name="TextBox 60"/>
                <p:cNvSpPr txBox="1"/>
                <p:nvPr/>
              </p:nvSpPr>
              <p:spPr>
                <a:xfrm>
                  <a:off x="2915816" y="3130534"/>
                  <a:ext cx="936104" cy="337537"/>
                </a:xfrm>
                <a:prstGeom prst="rect">
                  <a:avLst/>
                </a:prstGeom>
              </p:spPr>
              <p:txBody>
                <a:bodyPr wrap="square"/>
                <a:lstStyle/>
                <a:p>
                  <a:pPr>
                    <a:defRPr/>
                  </a:pPr>
                  <a:r>
                    <a:rPr lang="ko-KR" altLang="en-US" sz="1600" b="1">
                      <a:latin typeface="맑은 고딕"/>
                      <a:ea typeface="맑은 고딕"/>
                    </a:rPr>
                    <a:t>띵동앱</a:t>
                  </a:r>
                </a:p>
              </p:txBody>
            </p:sp>
          </p:grpSp>
          <p:pic>
            <p:nvPicPr>
              <p:cNvPr id="59" name="그래픽 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581341" y="3364481"/>
                <a:ext cx="570628" cy="397768"/>
              </a:xfrm>
              <a:prstGeom prst="rect">
                <a:avLst/>
              </a:prstGeom>
            </p:spPr>
          </p:pic>
        </p:grpSp>
        <p:grpSp>
          <p:nvGrpSpPr>
            <p:cNvPr id="50" name="그룹 49"/>
            <p:cNvGrpSpPr/>
            <p:nvPr/>
          </p:nvGrpSpPr>
          <p:grpSpPr>
            <a:xfrm>
              <a:off x="4436070" y="2334116"/>
              <a:ext cx="362985" cy="711910"/>
              <a:chOff x="4436070" y="2334116"/>
              <a:chExt cx="362985" cy="711910"/>
            </a:xfrm>
          </p:grpSpPr>
          <p:sp>
            <p:nvSpPr>
              <p:cNvPr id="55" name="화살표: 오른쪽 90"/>
              <p:cNvSpPr/>
              <p:nvPr/>
            </p:nvSpPr>
            <p:spPr>
              <a:xfrm rot="5400000">
                <a:off x="4202248" y="2623987"/>
                <a:ext cx="705185" cy="12544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B5AA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b="1"/>
              </a:p>
            </p:txBody>
          </p:sp>
          <p:sp>
            <p:nvSpPr>
              <p:cNvPr id="56" name="화살표: 오른쪽 90"/>
              <p:cNvSpPr/>
              <p:nvPr/>
            </p:nvSpPr>
            <p:spPr>
              <a:xfrm rot="16200000">
                <a:off x="4321628" y="2630712"/>
                <a:ext cx="705185" cy="12544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B5AA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b="1"/>
              </a:p>
            </p:txBody>
          </p:sp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4436070" y="2471609"/>
                <a:ext cx="362985" cy="460503"/>
              </a:xfrm>
              <a:prstGeom prst="rect">
                <a:avLst/>
              </a:prstGeom>
              <a:noFill/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4452572" y="4719531"/>
              <a:ext cx="362985" cy="711910"/>
              <a:chOff x="4436070" y="2334116"/>
              <a:chExt cx="362985" cy="711910"/>
            </a:xfrm>
          </p:grpSpPr>
          <p:sp>
            <p:nvSpPr>
              <p:cNvPr id="52" name="화살표: 오른쪽 90"/>
              <p:cNvSpPr/>
              <p:nvPr/>
            </p:nvSpPr>
            <p:spPr>
              <a:xfrm rot="5400000">
                <a:off x="4202248" y="2623987"/>
                <a:ext cx="705185" cy="12544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B5AA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b="1"/>
              </a:p>
            </p:txBody>
          </p:sp>
          <p:sp>
            <p:nvSpPr>
              <p:cNvPr id="53" name="화살표: 오른쪽 90"/>
              <p:cNvSpPr/>
              <p:nvPr/>
            </p:nvSpPr>
            <p:spPr>
              <a:xfrm rot="16200000">
                <a:off x="4321628" y="2630712"/>
                <a:ext cx="705185" cy="12544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B5AA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b="1"/>
              </a:p>
            </p:txBody>
          </p:sp>
          <p:pic>
            <p:nvPicPr>
              <p:cNvPr id="54" name="Picture 2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4436070" y="2471609"/>
                <a:ext cx="362985" cy="460503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71" name="TextBox 70"/>
          <p:cNvSpPr txBox="1"/>
          <p:nvPr/>
        </p:nvSpPr>
        <p:spPr>
          <a:xfrm flipH="1">
            <a:off x="4065931" y="4291346"/>
            <a:ext cx="2323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highlight>
                  <a:srgbClr val="E2E6EB"/>
                </a:highlight>
              </a:rPr>
              <a:t>제스처 </a:t>
            </a:r>
            <a:r>
              <a:rPr lang="en-US" altLang="ko-KR" sz="1600" b="1">
                <a:highlight>
                  <a:srgbClr val="E2E6EB"/>
                </a:highlight>
              </a:rPr>
              <a:t>&amp;</a:t>
            </a:r>
            <a:r>
              <a:rPr lang="ko-KR" altLang="en-US" sz="1600" b="1">
                <a:highlight>
                  <a:srgbClr val="E2E6EB"/>
                </a:highlight>
              </a:rPr>
              <a:t> 화면터치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108464" y="4564967"/>
            <a:ext cx="5230128" cy="910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/>
              <a:t>① 화면을 오른쪽에서 왼쪽으로 넘기는 제스처를 인식해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/>
              <a:t>  음성설명서 페이지로 이동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/>
              <a:t>② 화면터치를 이용한 화면전환</a:t>
            </a:r>
            <a:endParaRPr lang="en-US" altLang="ko-KR" sz="1200"/>
          </a:p>
        </p:txBody>
      </p:sp>
      <p:sp>
        <p:nvSpPr>
          <p:cNvPr id="9" name="직사각형 8"/>
          <p:cNvSpPr/>
          <p:nvPr/>
        </p:nvSpPr>
        <p:spPr>
          <a:xfrm>
            <a:off x="7809152" y="4837029"/>
            <a:ext cx="360040" cy="214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b="1"/>
          </a:p>
        </p:txBody>
      </p:sp>
      <p:sp>
        <p:nvSpPr>
          <p:cNvPr id="27" name="직사각형 26"/>
          <p:cNvSpPr/>
          <p:nvPr/>
        </p:nvSpPr>
        <p:spPr>
          <a:xfrm>
            <a:off x="3905362" y="1571914"/>
            <a:ext cx="4730095" cy="4613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65383"/>
              </p:ext>
            </p:extLst>
          </p:nvPr>
        </p:nvGraphicFramePr>
        <p:xfrm>
          <a:off x="6038952" y="1367773"/>
          <a:ext cx="2839756" cy="4437490"/>
        </p:xfrm>
        <a:graphic>
          <a:graphicData uri="http://schemas.openxmlformats.org/drawingml/2006/table">
            <a:tbl>
              <a:tblPr firstRow="1" bandRow="1"/>
              <a:tblGrid>
                <a:gridCol w="60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74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749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HC-06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RXD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번 핀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TXD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번 핀에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49">
                <a:tc row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i="0" u="none" strike="noStrike"/>
                        <a:t>H-bridge motor </a:t>
                      </a: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i="0" u="none" strike="noStrike"/>
                        <a:t>driver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IN1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9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IN2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motor-A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DC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모터와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749"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DC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모터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단자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모터 드라이버의 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motor-A out 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와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단자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모터 드라이버의 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motor-A out 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와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CD4347-592F-4A25-93BC-8E78EC411152}"/>
              </a:ext>
            </a:extLst>
          </p:cNvPr>
          <p:cNvSpPr/>
          <p:nvPr/>
        </p:nvSpPr>
        <p:spPr>
          <a:xfrm>
            <a:off x="994711" y="6415256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42D2B0-B3D8-A44D-9435-65DBF978D5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0" y="1776677"/>
            <a:ext cx="5506827" cy="36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184010"/>
              </p:ext>
            </p:extLst>
          </p:nvPr>
        </p:nvGraphicFramePr>
        <p:xfrm>
          <a:off x="6064180" y="1359115"/>
          <a:ext cx="2839756" cy="4429424"/>
        </p:xfrm>
        <a:graphic>
          <a:graphicData uri="http://schemas.openxmlformats.org/drawingml/2006/table">
            <a:tbl>
              <a:tblPr firstRow="1" bandRow="1"/>
              <a:tblGrid>
                <a:gridCol w="60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74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749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무게센서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컨버터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DT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SCK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번에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49">
                <a:tc row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0" i="0" u="none" strike="noStrike" kern="0" spc="0" dirty="0" err="1">
                          <a:solidFill>
                            <a:srgbClr val="000000"/>
                          </a:solidFill>
                          <a:effectLst/>
                        </a:rPr>
                        <a:t>무게센서</a:t>
                      </a:r>
                      <a:endParaRPr lang="en-US" altLang="ko-KR" sz="900" b="0" i="0" u="none" strike="noStrike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0" i="0" u="none" strike="noStrike" kern="0" spc="0" dirty="0" err="1">
                          <a:solidFill>
                            <a:srgbClr val="000000"/>
                          </a:solidFill>
                          <a:effectLst/>
                        </a:rPr>
                        <a:t>로드셀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Black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컨버터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E+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86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컨버터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E-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16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White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컨버터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A+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3985">
                <a:tc vMerge="1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lvl="0" indent="5461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컨버터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A-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</a:p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333563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CD4347-592F-4A25-93BC-8E78EC411152}"/>
              </a:ext>
            </a:extLst>
          </p:cNvPr>
          <p:cNvSpPr/>
          <p:nvPr/>
        </p:nvSpPr>
        <p:spPr>
          <a:xfrm>
            <a:off x="994711" y="6415256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323E4F-9ABE-8E46-8B46-D06A98A357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0" y="1776677"/>
            <a:ext cx="5506827" cy="36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6820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5940152" y="2449984"/>
          <a:ext cx="2839756" cy="2662494"/>
        </p:xfrm>
        <a:graphic>
          <a:graphicData uri="http://schemas.openxmlformats.org/drawingml/2006/table">
            <a:tbl>
              <a:tblPr firstRow="1" bandRow="1"/>
              <a:tblGrid>
                <a:gridCol w="60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74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749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LCD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SCL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a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a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7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a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4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피에조 부저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양극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A1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a typeface="맑은 고딕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94711" y="6415256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2670" y="1776677"/>
            <a:ext cx="5506827" cy="3602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8F096D-8FA6-41CD-AAB6-CFD50DD69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DFFDC6-7D19-4D36-B69C-8BFB4BB8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42" y="1907414"/>
            <a:ext cx="2880320" cy="374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44B5BC-5AB9-4223-ABD5-20A1BFAACDF1}"/>
              </a:ext>
            </a:extLst>
          </p:cNvPr>
          <p:cNvSpPr txBox="1"/>
          <p:nvPr/>
        </p:nvSpPr>
        <p:spPr>
          <a:xfrm>
            <a:off x="332284" y="133141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엘리베이터 모형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26B3DB-DF16-444E-899B-3982AC76B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2720986"/>
            <a:ext cx="1643887" cy="2120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DBB36A-5025-42B2-A812-87685928E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709" y="2720986"/>
            <a:ext cx="937297" cy="241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C586F4-FC1F-4A57-86C6-B534D6926344}"/>
              </a:ext>
            </a:extLst>
          </p:cNvPr>
          <p:cNvSpPr txBox="1"/>
          <p:nvPr/>
        </p:nvSpPr>
        <p:spPr>
          <a:xfrm>
            <a:off x="4607520" y="2226410"/>
            <a:ext cx="11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Top view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34987-30ED-4EAE-AEBB-202A1EBC8C50}"/>
              </a:ext>
            </a:extLst>
          </p:cNvPr>
          <p:cNvSpPr txBox="1"/>
          <p:nvPr/>
        </p:nvSpPr>
        <p:spPr>
          <a:xfrm>
            <a:off x="6637401" y="2226410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Right view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D9B53E-EABB-4C92-85B9-065487E48E08}"/>
              </a:ext>
            </a:extLst>
          </p:cNvPr>
          <p:cNvSpPr/>
          <p:nvPr/>
        </p:nvSpPr>
        <p:spPr>
          <a:xfrm>
            <a:off x="994711" y="6415256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5990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4731" y="152451"/>
            <a:ext cx="1691518" cy="38026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172278-66A4-4B89-818A-15DA6E5F6AB9}"/>
              </a:ext>
            </a:extLst>
          </p:cNvPr>
          <p:cNvSpPr/>
          <p:nvPr/>
        </p:nvSpPr>
        <p:spPr>
          <a:xfrm>
            <a:off x="1079612" y="6461960"/>
            <a:ext cx="6984776" cy="370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295AF7D-C94C-46A9-9E4B-D1A076D1F5D7}"/>
              </a:ext>
            </a:extLst>
          </p:cNvPr>
          <p:cNvSpPr/>
          <p:nvPr/>
        </p:nvSpPr>
        <p:spPr>
          <a:xfrm>
            <a:off x="1461327" y="3541324"/>
            <a:ext cx="1813093" cy="5040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스플래시</a:t>
            </a:r>
            <a:r>
              <a:rPr lang="ko-KR" altLang="en-US" sz="1400" b="1" dirty="0"/>
              <a:t> 화면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35A36B-61C1-488F-A412-79BD6768C1CF}"/>
              </a:ext>
            </a:extLst>
          </p:cNvPr>
          <p:cNvSpPr/>
          <p:nvPr/>
        </p:nvSpPr>
        <p:spPr>
          <a:xfrm>
            <a:off x="3489710" y="3541324"/>
            <a:ext cx="1813093" cy="5040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메인 화면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3A3D887-F44B-4D74-9D04-821AEE80B733}"/>
              </a:ext>
            </a:extLst>
          </p:cNvPr>
          <p:cNvSpPr/>
          <p:nvPr/>
        </p:nvSpPr>
        <p:spPr>
          <a:xfrm>
            <a:off x="5948639" y="2778853"/>
            <a:ext cx="1813093" cy="5040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직접 입력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DE09B69-E3C0-4079-8976-73B56A0F1323}"/>
              </a:ext>
            </a:extLst>
          </p:cNvPr>
          <p:cNvSpPr/>
          <p:nvPr/>
        </p:nvSpPr>
        <p:spPr>
          <a:xfrm>
            <a:off x="5934144" y="3561939"/>
            <a:ext cx="1813093" cy="5040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음성 입력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DAEA366-4BDE-4251-B63B-EC05E7E064CE}"/>
              </a:ext>
            </a:extLst>
          </p:cNvPr>
          <p:cNvSpPr/>
          <p:nvPr/>
        </p:nvSpPr>
        <p:spPr>
          <a:xfrm>
            <a:off x="5948639" y="4345026"/>
            <a:ext cx="1813093" cy="5040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혼잡도 확인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825519A-2D7F-4CF2-BF1D-703F7AD214BC}"/>
              </a:ext>
            </a:extLst>
          </p:cNvPr>
          <p:cNvSpPr/>
          <p:nvPr/>
        </p:nvSpPr>
        <p:spPr>
          <a:xfrm>
            <a:off x="3489710" y="4640160"/>
            <a:ext cx="1813093" cy="5040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음성 설명서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16E32A6-315B-4783-BC09-377FEDFD415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74420" y="3793352"/>
            <a:ext cx="2152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E58F85-455B-4BA1-BC2C-9FED138FE38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302803" y="3813967"/>
            <a:ext cx="6313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DA6C883-2EA9-476A-AC3A-2C4CFD301B11}"/>
              </a:ext>
            </a:extLst>
          </p:cNvPr>
          <p:cNvCxnSpPr>
            <a:stCxn id="15" idx="2"/>
            <a:endCxn id="23" idx="0"/>
          </p:cNvCxnSpPr>
          <p:nvPr/>
        </p:nvCxnSpPr>
        <p:spPr>
          <a:xfrm>
            <a:off x="4396257" y="4045380"/>
            <a:ext cx="0" cy="594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EFA3BBC-763D-43C1-8F0A-D02140673A0D}"/>
              </a:ext>
            </a:extLst>
          </p:cNvPr>
          <p:cNvCxnSpPr/>
          <p:nvPr/>
        </p:nvCxnSpPr>
        <p:spPr>
          <a:xfrm>
            <a:off x="5618473" y="3030881"/>
            <a:ext cx="0" cy="1566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B9F0069-73B7-4BD1-BB32-74DB7E4498C9}"/>
              </a:ext>
            </a:extLst>
          </p:cNvPr>
          <p:cNvCxnSpPr/>
          <p:nvPr/>
        </p:nvCxnSpPr>
        <p:spPr>
          <a:xfrm>
            <a:off x="5618473" y="3030881"/>
            <a:ext cx="3301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25381E8-4FF3-4F9D-83FD-2808D1B4BDA8}"/>
              </a:ext>
            </a:extLst>
          </p:cNvPr>
          <p:cNvCxnSpPr/>
          <p:nvPr/>
        </p:nvCxnSpPr>
        <p:spPr>
          <a:xfrm>
            <a:off x="5603978" y="4597054"/>
            <a:ext cx="3301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F5C0D3-D83B-42CB-950A-F999D1E64CD3}"/>
              </a:ext>
            </a:extLst>
          </p:cNvPr>
          <p:cNvSpPr txBox="1"/>
          <p:nvPr/>
        </p:nvSpPr>
        <p:spPr>
          <a:xfrm>
            <a:off x="2134727" y="4153971"/>
            <a:ext cx="2217274" cy="43088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제스처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오른쪽에서 왼쪽으로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스와이프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2069</Words>
  <Application>Microsoft Office PowerPoint</Application>
  <PresentationFormat>화면 슬라이드 쇼(4:3)</PresentationFormat>
  <Paragraphs>604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나눔고딕</vt:lpstr>
      <vt:lpstr>맑은 고딕</vt:lpstr>
      <vt:lpstr>바탕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윤 미나</cp:lastModifiedBy>
  <cp:revision>437</cp:revision>
  <dcterms:created xsi:type="dcterms:W3CDTF">2014-04-16T00:55:54Z</dcterms:created>
  <dcterms:modified xsi:type="dcterms:W3CDTF">2021-11-03T08:28:44Z</dcterms:modified>
  <cp:version/>
</cp:coreProperties>
</file>